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0" r:id="rId2"/>
    <p:sldId id="316" r:id="rId3"/>
    <p:sldId id="317" r:id="rId4"/>
    <p:sldId id="318" r:id="rId5"/>
    <p:sldId id="312" r:id="rId6"/>
    <p:sldId id="313" r:id="rId7"/>
    <p:sldId id="314" r:id="rId8"/>
    <p:sldId id="315" r:id="rId9"/>
    <p:sldId id="311" r:id="rId10"/>
    <p:sldId id="264" r:id="rId11"/>
    <p:sldId id="265" r:id="rId12"/>
    <p:sldId id="266" r:id="rId13"/>
    <p:sldId id="267" r:id="rId14"/>
    <p:sldId id="268" r:id="rId15"/>
    <p:sldId id="269" r:id="rId16"/>
    <p:sldId id="286" r:id="rId17"/>
    <p:sldId id="284" r:id="rId18"/>
    <p:sldId id="274" r:id="rId19"/>
    <p:sldId id="307" r:id="rId20"/>
    <p:sldId id="275" r:id="rId21"/>
    <p:sldId id="270" r:id="rId22"/>
    <p:sldId id="272" r:id="rId23"/>
    <p:sldId id="273" r:id="rId24"/>
    <p:sldId id="287" r:id="rId25"/>
    <p:sldId id="276" r:id="rId26"/>
    <p:sldId id="277" r:id="rId27"/>
    <p:sldId id="278" r:id="rId28"/>
    <p:sldId id="279" r:id="rId29"/>
    <p:sldId id="288" r:id="rId30"/>
    <p:sldId id="280" r:id="rId31"/>
    <p:sldId id="281" r:id="rId32"/>
    <p:sldId id="282" r:id="rId33"/>
    <p:sldId id="283" r:id="rId34"/>
    <p:sldId id="285" r:id="rId35"/>
    <p:sldId id="289" r:id="rId36"/>
    <p:sldId id="290" r:id="rId37"/>
    <p:sldId id="291" r:id="rId38"/>
    <p:sldId id="309" r:id="rId39"/>
    <p:sldId id="292" r:id="rId40"/>
    <p:sldId id="308"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25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BA8DC326-CAF8-411C-AB61-6A75C84FB006}"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15115-9B63-40E3-AECE-473C25A419CA}"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8DC326-CAF8-411C-AB61-6A75C84FB006}"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5" name="Title 94"/>
          <p:cNvSpPr>
            <a:spLocks noGrp="1"/>
          </p:cNvSpPr>
          <p:nvPr>
            <p:ph type="title"/>
          </p:nvPr>
        </p:nvSpPr>
        <p:spPr>
          <a:xfrm>
            <a:off x="457200" y="4463568"/>
            <a:ext cx="8305800" cy="1143000"/>
          </a:xfrm>
        </p:spPr>
        <p:txBody>
          <a:bodyPr/>
          <a:lstStyle/>
          <a:p>
            <a:r>
              <a:rPr lang="en-US"/>
              <a:t>Click to edit Master title style</a:t>
            </a:r>
          </a:p>
        </p:txBody>
      </p:sp>
      <p:sp>
        <p:nvSpPr>
          <p:cNvPr id="2" name="Date Placeholder 1"/>
          <p:cNvSpPr>
            <a:spLocks noGrp="1"/>
          </p:cNvSpPr>
          <p:nvPr>
            <p:ph type="dt" sz="half" idx="10"/>
          </p:nvPr>
        </p:nvSpPr>
        <p:spPr/>
        <p:txBody>
          <a:bodyPr/>
          <a:lstStyle/>
          <a:p>
            <a:fld id="{BA8DC326-CAF8-411C-AB61-6A75C84FB006}" type="datetimeFigureOut">
              <a:rPr lang="en-US" smtClean="0"/>
              <a:pPr/>
              <a:t>1/26/2025</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C1815115-9B63-40E3-AECE-473C25A419C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8DC326-CAF8-411C-AB61-6A75C84FB006}" type="datetimeFigureOut">
              <a:rPr lang="en-US" smtClean="0"/>
              <a:pPr/>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8DC326-CAF8-411C-AB61-6A75C84FB006}" type="datetimeFigureOut">
              <a:rPr lang="en-US" smtClean="0"/>
              <a:pPr/>
              <a:t>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8DC326-CAF8-411C-AB61-6A75C84FB006}" type="datetimeFigureOut">
              <a:rPr lang="en-US" smtClean="0"/>
              <a:pPr/>
              <a:t>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DC326-CAF8-411C-AB61-6A75C84FB006}" type="datetimeFigureOut">
              <a:rPr lang="en-US" smtClean="0"/>
              <a:pPr/>
              <a:t>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8DC326-CAF8-411C-AB61-6A75C84FB006}" type="datetimeFigureOut">
              <a:rPr lang="en-US" smtClean="0"/>
              <a:pPr/>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15115-9B63-40E3-AECE-473C25A419CA}"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BA8DC326-CAF8-411C-AB61-6A75C84FB006}" type="datetimeFigureOut">
              <a:rPr lang="en-US" smtClean="0"/>
              <a:pPr/>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815115-9B63-40E3-AECE-473C25A419CA}"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8DC326-CAF8-411C-AB61-6A75C84FB006}"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8DC326-CAF8-411C-AB61-6A75C84FB006}"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15115-9B63-40E3-AECE-473C25A419C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BA8DC326-CAF8-411C-AB61-6A75C84FB006}" type="datetimeFigureOut">
              <a:rPr lang="en-US" smtClean="0"/>
              <a:pPr/>
              <a:t>1/26/2025</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C1815115-9B63-40E3-AECE-473C25A419C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eea.europa.eu/publications/climate-change-impacts-and-vulnerability-201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limate.copernicus.eu/" TargetMode="External"/><Relationship Id="rId2" Type="http://schemas.openxmlformats.org/officeDocument/2006/relationships/hyperlink" Target="https://www.eea.europa.eu/data-and-maps/indicators/global-and-european-temperature-8/assessment" TargetMode="External"/><Relationship Id="rId1" Type="http://schemas.openxmlformats.org/officeDocument/2006/relationships/slideLayout" Target="../slideLayouts/slideLayout2.xml"/><Relationship Id="rId4" Type="http://schemas.openxmlformats.org/officeDocument/2006/relationships/hyperlink" Target="https://climate.copernicus.eu/sites/default/files/2019-04/Brochure_Final_Interactive_1.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inspire.ec.europa.eu/index.cfm" TargetMode="External"/><Relationship Id="rId2" Type="http://schemas.openxmlformats.org/officeDocument/2006/relationships/hyperlink" Target="http://inspire.jrc.ec.europa.eu/index.cf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climate-adapt.eea.europa.eu/" TargetMode="External"/><Relationship Id="rId2" Type="http://schemas.openxmlformats.org/officeDocument/2006/relationships/hyperlink" Target="https://www.ueb.ro/" TargetMode="External"/><Relationship Id="rId1" Type="http://schemas.openxmlformats.org/officeDocument/2006/relationships/slideLayout" Target="../slideLayouts/slideLayout2.xml"/><Relationship Id="rId4" Type="http://schemas.openxmlformats.org/officeDocument/2006/relationships/hyperlink" Target="https://ec.europa.eu/commiss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BF0AD5-BFEA-E2D7-52AD-69C6A55B2953}"/>
              </a:ext>
            </a:extLst>
          </p:cNvPr>
          <p:cNvSpPr txBox="1"/>
          <p:nvPr/>
        </p:nvSpPr>
        <p:spPr>
          <a:xfrm>
            <a:off x="762000" y="1259175"/>
            <a:ext cx="8001000" cy="3046988"/>
          </a:xfrm>
          <a:prstGeom prst="rect">
            <a:avLst/>
          </a:prstGeom>
          <a:noFill/>
        </p:spPr>
        <p:txBody>
          <a:bodyPr wrap="square">
            <a:spAutoFit/>
          </a:bodyPr>
          <a:lstStyle/>
          <a:p>
            <a:pPr algn="just"/>
            <a:endParaRPr lang="ro-RO" sz="4800" dirty="0">
              <a:latin typeface="Tahoma" pitchFamily="34" charset="0"/>
              <a:ea typeface="Tahoma" pitchFamily="34" charset="0"/>
              <a:cs typeface="Tahoma" pitchFamily="34" charset="0"/>
            </a:endParaRPr>
          </a:p>
          <a:p>
            <a:pPr algn="just"/>
            <a:r>
              <a:rPr lang="ro-RO" sz="4800" dirty="0">
                <a:latin typeface="Tahoma" pitchFamily="34" charset="0"/>
                <a:ea typeface="Tahoma" pitchFamily="34" charset="0"/>
                <a:cs typeface="Tahoma" pitchFamily="34" charset="0"/>
              </a:rPr>
              <a:t>Politici și strategii de mediu</a:t>
            </a:r>
          </a:p>
          <a:p>
            <a:pPr marL="1234440" lvl="4" indent="0" algn="just">
              <a:buNone/>
            </a:pPr>
            <a:endParaRPr lang="ro-RO" sz="4800" dirty="0">
              <a:latin typeface="Tahoma" pitchFamily="34" charset="0"/>
              <a:ea typeface="Tahoma" pitchFamily="34" charset="0"/>
              <a:cs typeface="Tahoma" pitchFamily="34" charset="0"/>
            </a:endParaRPr>
          </a:p>
          <a:p>
            <a:pPr marL="1234440" lvl="4" indent="0" algn="just">
              <a:buNone/>
            </a:pPr>
            <a:r>
              <a:rPr lang="ro-RO" sz="4800" dirty="0">
                <a:latin typeface="Tahoma" pitchFamily="34" charset="0"/>
                <a:ea typeface="Tahoma" pitchFamily="34" charset="0"/>
                <a:cs typeface="Tahoma" pitchFamily="34" charset="0"/>
              </a:rPr>
              <a:t>                 </a:t>
            </a:r>
            <a:r>
              <a:rPr lang="ro-RO" dirty="0">
                <a:latin typeface="Tahoma" pitchFamily="34" charset="0"/>
                <a:ea typeface="Tahoma" pitchFamily="34" charset="0"/>
                <a:cs typeface="Tahoma" pitchFamily="34" charset="0"/>
              </a:rPr>
              <a:t>Conf.univ.dr. Carmen Ungureanu</a:t>
            </a:r>
            <a:endParaRPr lang="en-US" dirty="0"/>
          </a:p>
        </p:txBody>
      </p:sp>
    </p:spTree>
    <p:extLst>
      <p:ext uri="{BB962C8B-B14F-4D97-AF65-F5344CB8AC3E}">
        <p14:creationId xmlns:p14="http://schemas.microsoft.com/office/powerpoint/2010/main" val="877402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ABF0-EC57-EEF7-5B8B-DF9843FC541A}"/>
              </a:ext>
            </a:extLst>
          </p:cNvPr>
          <p:cNvSpPr>
            <a:spLocks noGrp="1"/>
          </p:cNvSpPr>
          <p:nvPr>
            <p:ph type="title"/>
          </p:nvPr>
        </p:nvSpPr>
        <p:spPr/>
        <p:txBody>
          <a:bodyPr>
            <a:normAutofit fontScale="90000"/>
          </a:bodyPr>
          <a:lstStyle/>
          <a:p>
            <a:pPr algn="ctr"/>
            <a:r>
              <a:rPr lang="ro-RO" dirty="0">
                <a:solidFill>
                  <a:srgbClr val="1E1E1F"/>
                </a:solidFill>
                <a:latin typeface="Helvetica" panose="020B0604020202020204" pitchFamily="34" charset="0"/>
              </a:rPr>
              <a:t>Definirea conceptului de politică de mediu</a:t>
            </a:r>
          </a:p>
        </p:txBody>
      </p:sp>
      <p:sp>
        <p:nvSpPr>
          <p:cNvPr id="4" name="TextBox 3">
            <a:extLst>
              <a:ext uri="{FF2B5EF4-FFF2-40B4-BE49-F238E27FC236}">
                <a16:creationId xmlns:a16="http://schemas.microsoft.com/office/drawing/2014/main" id="{7273F3D9-1512-31BE-5C3A-10BBF856FDAB}"/>
              </a:ext>
            </a:extLst>
          </p:cNvPr>
          <p:cNvSpPr txBox="1"/>
          <p:nvPr/>
        </p:nvSpPr>
        <p:spPr>
          <a:xfrm>
            <a:off x="838200" y="1997839"/>
            <a:ext cx="7772400" cy="2862322"/>
          </a:xfrm>
          <a:prstGeom prst="rect">
            <a:avLst/>
          </a:prstGeom>
          <a:noFill/>
        </p:spPr>
        <p:txBody>
          <a:bodyPr wrap="square">
            <a:spAutoFit/>
          </a:bodyPr>
          <a:lstStyle/>
          <a:p>
            <a:pPr algn="just"/>
            <a:r>
              <a:rPr lang="vi-VN" dirty="0">
                <a:solidFill>
                  <a:srgbClr val="1E1E1F"/>
                </a:solidFill>
                <a:latin typeface="Helvetica" panose="020B0604020202020204" pitchFamily="34" charset="0"/>
              </a:rPr>
              <a:t>Politica de mediu, orice măsură a unui guvern sau a unei corporații sau a unei alte organizații publice sau private cu privire la efectele activităților umane asupra mediului, în special acele măsuri care sunt concepute pentru a preveni sau reduce efectele nocive ale activităților umane asupra ecosistemelor.</a:t>
            </a:r>
            <a:r>
              <a:rPr lang="en-US" dirty="0">
                <a:solidFill>
                  <a:srgbClr val="1E1E1F"/>
                </a:solidFill>
                <a:latin typeface="Helvetica" panose="020B0604020202020204" pitchFamily="34" charset="0"/>
              </a:rPr>
              <a:t> [https://www.britannica.com/topic/environmental-policy]</a:t>
            </a:r>
          </a:p>
          <a:p>
            <a:pPr algn="just"/>
            <a:r>
              <a:rPr lang="vi-VN" dirty="0">
                <a:solidFill>
                  <a:srgbClr val="1E1E1F"/>
                </a:solidFill>
                <a:latin typeface="Helvetica" panose="020B0604020202020204" pitchFamily="34" charset="0"/>
              </a:rPr>
              <a:t>Politica de mediu reprezintă totalitatea obiectivelor şi priorităţilor de mediu, a metodelor de reglementare şi a instrumentelor de implementare a acestora, concepute pentru asigurarea utilizării durabile a resurselor naturale şi prevenirea degradării calităţii mediului.</a:t>
            </a:r>
            <a:endParaRPr lang="en-US" dirty="0">
              <a:solidFill>
                <a:srgbClr val="1E1E1F"/>
              </a:solidFill>
              <a:latin typeface="Helvetica" panose="020B0604020202020204" pitchFamily="34" charset="0"/>
            </a:endParaRPr>
          </a:p>
          <a:p>
            <a:pPr algn="just"/>
            <a:r>
              <a:rPr lang="it-IT" dirty="0">
                <a:solidFill>
                  <a:srgbClr val="1E1E1F"/>
                </a:solidFill>
                <a:latin typeface="Helvetica" panose="020B0604020202020204" pitchFamily="34" charset="0"/>
              </a:rPr>
              <a:t>Politicile au un rol esenţial în determinarea stării mediului</a:t>
            </a:r>
            <a:endParaRPr lang="en-US" dirty="0">
              <a:solidFill>
                <a:srgbClr val="1E1E1F"/>
              </a:solidFill>
              <a:latin typeface="Helvetica" panose="020B0604020202020204" pitchFamily="34" charset="0"/>
            </a:endParaRPr>
          </a:p>
        </p:txBody>
      </p:sp>
    </p:spTree>
    <p:extLst>
      <p:ext uri="{BB962C8B-B14F-4D97-AF65-F5344CB8AC3E}">
        <p14:creationId xmlns:p14="http://schemas.microsoft.com/office/powerpoint/2010/main" val="589138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19FB4-EF82-F3C3-E2F6-B6531139926F}"/>
              </a:ext>
            </a:extLst>
          </p:cNvPr>
          <p:cNvSpPr>
            <a:spLocks noGrp="1"/>
          </p:cNvSpPr>
          <p:nvPr>
            <p:ph type="title"/>
          </p:nvPr>
        </p:nvSpPr>
        <p:spPr/>
        <p:txBody>
          <a:bodyPr>
            <a:normAutofit fontScale="90000"/>
          </a:bodyPr>
          <a:lstStyle/>
          <a:p>
            <a:pPr algn="ctr"/>
            <a:r>
              <a:rPr lang="ro-RO" dirty="0">
                <a:solidFill>
                  <a:srgbClr val="1E1E1F"/>
                </a:solidFill>
                <a:latin typeface="Helvetica" panose="020B0604020202020204" pitchFamily="34" charset="0"/>
              </a:rPr>
              <a:t>Definirea conceptului de politică de mediu</a:t>
            </a:r>
            <a:endParaRPr lang="ro-RO" dirty="0"/>
          </a:p>
        </p:txBody>
      </p:sp>
      <p:sp>
        <p:nvSpPr>
          <p:cNvPr id="4" name="TextBox 3">
            <a:extLst>
              <a:ext uri="{FF2B5EF4-FFF2-40B4-BE49-F238E27FC236}">
                <a16:creationId xmlns:a16="http://schemas.microsoft.com/office/drawing/2014/main" id="{8F0978B1-87D7-5C23-8FC1-7BD2EA8E02C1}"/>
              </a:ext>
            </a:extLst>
          </p:cNvPr>
          <p:cNvSpPr txBox="1"/>
          <p:nvPr/>
        </p:nvSpPr>
        <p:spPr>
          <a:xfrm>
            <a:off x="1219200" y="2057400"/>
            <a:ext cx="7162800" cy="2862322"/>
          </a:xfrm>
          <a:prstGeom prst="rect">
            <a:avLst/>
          </a:prstGeom>
          <a:noFill/>
        </p:spPr>
        <p:txBody>
          <a:bodyPr wrap="square">
            <a:spAutoFit/>
          </a:bodyPr>
          <a:lstStyle/>
          <a:p>
            <a:pPr algn="just"/>
            <a:r>
              <a:rPr lang="ro-RO" dirty="0">
                <a:solidFill>
                  <a:srgbClr val="1E1E1F"/>
                </a:solidFill>
                <a:latin typeface="Helvetica" panose="020B0604020202020204" pitchFamily="34" charset="0"/>
              </a:rPr>
              <a:t>L</a:t>
            </a:r>
            <a:r>
              <a:rPr lang="vi-VN" dirty="0">
                <a:solidFill>
                  <a:srgbClr val="1E1E1F"/>
                </a:solidFill>
                <a:latin typeface="Helvetica" panose="020B0604020202020204" pitchFamily="34" charset="0"/>
              </a:rPr>
              <a:t>a baza politicii de mediu a Uniunii Europene stau Articolele 174-176 ale Tratatului Comunităţii Europene (TCE</a:t>
            </a:r>
            <a:r>
              <a:rPr lang="ro-RO" dirty="0">
                <a:solidFill>
                  <a:srgbClr val="1E1E1F"/>
                </a:solidFill>
                <a:latin typeface="Helvetica" panose="020B0604020202020204" pitchFamily="34" charset="0"/>
              </a:rPr>
              <a:t>, 1987</a:t>
            </a:r>
            <a:r>
              <a:rPr lang="vi-VN" dirty="0">
                <a:solidFill>
                  <a:srgbClr val="1E1E1F"/>
                </a:solidFill>
                <a:latin typeface="Helvetica" panose="020B0604020202020204" pitchFamily="34" charset="0"/>
              </a:rPr>
              <a:t>) şi Articolele 2, 6 şi 95. Astfel, Articolul 174 trasează obiectivele cu privire la mediu stipulând că:</a:t>
            </a:r>
            <a:endParaRPr lang="en-US" dirty="0">
              <a:solidFill>
                <a:srgbClr val="1E1E1F"/>
              </a:solidFill>
              <a:latin typeface="Helvetica" panose="020B0604020202020204" pitchFamily="34" charset="0"/>
            </a:endParaRPr>
          </a:p>
          <a:p>
            <a:pPr algn="just"/>
            <a:r>
              <a:rPr lang="vi-VN" dirty="0">
                <a:solidFill>
                  <a:srgbClr val="1E1E1F"/>
                </a:solidFill>
                <a:latin typeface="Helvetica" panose="020B0604020202020204" pitchFamily="34" charset="0"/>
              </a:rPr>
              <a:t>“Politica comunitară în domeniul mediului va contribui la urmărirea următoarelor obiective: conservarea, protecţia şi îmbunătăţirea calităţii mediului; protecţia sănătăţii umane; utilizarea raţională şi prudentă a resurselor naturale; promovarea de măsuri la nivel internaţional care să se adreseze problemelor de mediu din lume”</a:t>
            </a:r>
            <a:r>
              <a:rPr lang="en-US" dirty="0">
                <a:solidFill>
                  <a:srgbClr val="1E1E1F"/>
                </a:solidFill>
                <a:latin typeface="Helvetica" panose="020B0604020202020204" pitchFamily="34" charset="0"/>
              </a:rPr>
              <a:t>  [www.eur-lex.europa.eu]</a:t>
            </a:r>
          </a:p>
        </p:txBody>
      </p:sp>
    </p:spTree>
    <p:extLst>
      <p:ext uri="{BB962C8B-B14F-4D97-AF65-F5344CB8AC3E}">
        <p14:creationId xmlns:p14="http://schemas.microsoft.com/office/powerpoint/2010/main" val="3030998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0D744-7C4E-0B94-6A3E-E5D713BBD4B4}"/>
              </a:ext>
            </a:extLst>
          </p:cNvPr>
          <p:cNvSpPr>
            <a:spLocks noGrp="1"/>
          </p:cNvSpPr>
          <p:nvPr>
            <p:ph type="title"/>
          </p:nvPr>
        </p:nvSpPr>
        <p:spPr/>
        <p:txBody>
          <a:bodyPr>
            <a:normAutofit fontScale="90000"/>
          </a:bodyPr>
          <a:lstStyle/>
          <a:p>
            <a:pPr algn="ctr"/>
            <a:r>
              <a:rPr lang="ro-RO" dirty="0">
                <a:solidFill>
                  <a:srgbClr val="1E1E1F"/>
                </a:solidFill>
                <a:latin typeface="Helvetica" panose="020B0604020202020204" pitchFamily="34" charset="0"/>
              </a:rPr>
              <a:t>Definirea conceptului de politică de mediu</a:t>
            </a:r>
            <a:endParaRPr lang="ro-RO" dirty="0"/>
          </a:p>
        </p:txBody>
      </p:sp>
      <p:sp>
        <p:nvSpPr>
          <p:cNvPr id="6" name="TextBox 5">
            <a:extLst>
              <a:ext uri="{FF2B5EF4-FFF2-40B4-BE49-F238E27FC236}">
                <a16:creationId xmlns:a16="http://schemas.microsoft.com/office/drawing/2014/main" id="{89BDF853-4584-9FB9-B954-50B780DB7E3B}"/>
              </a:ext>
            </a:extLst>
          </p:cNvPr>
          <p:cNvSpPr txBox="1"/>
          <p:nvPr/>
        </p:nvSpPr>
        <p:spPr>
          <a:xfrm>
            <a:off x="1295400" y="1752600"/>
            <a:ext cx="6858000" cy="2585323"/>
          </a:xfrm>
          <a:prstGeom prst="rect">
            <a:avLst/>
          </a:prstGeom>
          <a:noFill/>
        </p:spPr>
        <p:txBody>
          <a:bodyPr wrap="square">
            <a:spAutoFit/>
          </a:bodyPr>
          <a:lstStyle/>
          <a:p>
            <a:endParaRPr lang="ro-RO" dirty="0">
              <a:latin typeface="Tahoma" pitchFamily="34" charset="0"/>
              <a:ea typeface="Tahoma" pitchFamily="34" charset="0"/>
              <a:cs typeface="Tahoma" pitchFamily="34" charset="0"/>
            </a:endParaRPr>
          </a:p>
          <a:p>
            <a:endParaRPr lang="ro-RO" dirty="0">
              <a:latin typeface="Tahoma" pitchFamily="34" charset="0"/>
              <a:ea typeface="Tahoma" pitchFamily="34" charset="0"/>
              <a:cs typeface="Tahoma" pitchFamily="34" charset="0"/>
            </a:endParaRPr>
          </a:p>
          <a:p>
            <a:r>
              <a:rPr lang="en-US" dirty="0" err="1">
                <a:solidFill>
                  <a:srgbClr val="1E1E1F"/>
                </a:solidFill>
                <a:latin typeface="Helvetica" panose="020B0604020202020204" pitchFamily="34" charset="0"/>
              </a:rPr>
              <a:t>Stabilirea</a:t>
            </a:r>
            <a:r>
              <a:rPr lang="en-US" dirty="0">
                <a:solidFill>
                  <a:srgbClr val="1E1E1F"/>
                </a:solidFill>
                <a:latin typeface="Helvetica" panose="020B0604020202020204" pitchFamily="34" charset="0"/>
              </a:rPr>
              <a:t> </a:t>
            </a:r>
            <a:r>
              <a:rPr lang="vi-VN" dirty="0">
                <a:solidFill>
                  <a:srgbClr val="1E1E1F"/>
                </a:solidFill>
                <a:latin typeface="Helvetica" panose="020B0604020202020204" pitchFamily="34" charset="0"/>
              </a:rPr>
              <a:t>procesul</a:t>
            </a:r>
            <a:r>
              <a:rPr lang="en-US" dirty="0" err="1">
                <a:solidFill>
                  <a:srgbClr val="1E1E1F"/>
                </a:solidFill>
                <a:latin typeface="Helvetica" panose="020B0604020202020204" pitchFamily="34" charset="0"/>
              </a:rPr>
              <a:t>ui</a:t>
            </a:r>
            <a:r>
              <a:rPr lang="en-US" dirty="0">
                <a:solidFill>
                  <a:srgbClr val="1E1E1F"/>
                </a:solidFill>
                <a:latin typeface="Helvetica" panose="020B0604020202020204" pitchFamily="34" charset="0"/>
              </a:rPr>
              <a:t> </a:t>
            </a:r>
            <a:r>
              <a:rPr lang="vi-VN" dirty="0">
                <a:solidFill>
                  <a:srgbClr val="1E1E1F"/>
                </a:solidFill>
                <a:latin typeface="Helvetica" panose="020B0604020202020204" pitchFamily="34" charset="0"/>
              </a:rPr>
              <a:t> decizional cu privire la politica de mediu şi </a:t>
            </a:r>
            <a:r>
              <a:rPr lang="en-US" dirty="0" err="1">
                <a:solidFill>
                  <a:srgbClr val="1E1E1F"/>
                </a:solidFill>
                <a:latin typeface="Helvetica" panose="020B0604020202020204" pitchFamily="34" charset="0"/>
              </a:rPr>
              <a:t>clarificarea</a:t>
            </a:r>
            <a:r>
              <a:rPr lang="en-US" dirty="0">
                <a:solidFill>
                  <a:srgbClr val="1E1E1F"/>
                </a:solidFill>
                <a:latin typeface="Helvetica" panose="020B0604020202020204" pitchFamily="34" charset="0"/>
              </a:rPr>
              <a:t> </a:t>
            </a:r>
            <a:r>
              <a:rPr lang="vi-VN" dirty="0">
                <a:solidFill>
                  <a:srgbClr val="1E1E1F"/>
                </a:solidFill>
                <a:latin typeface="Helvetica" panose="020B0604020202020204" pitchFamily="34" charset="0"/>
              </a:rPr>
              <a:t>atribuţiil</a:t>
            </a:r>
            <a:r>
              <a:rPr lang="en-US" dirty="0">
                <a:solidFill>
                  <a:srgbClr val="1E1E1F"/>
                </a:solidFill>
                <a:latin typeface="Helvetica" panose="020B0604020202020204" pitchFamily="34" charset="0"/>
              </a:rPr>
              <a:t>or</a:t>
            </a:r>
            <a:r>
              <a:rPr lang="vi-VN" dirty="0">
                <a:solidFill>
                  <a:srgbClr val="1E1E1F"/>
                </a:solidFill>
                <a:latin typeface="Helvetica" panose="020B0604020202020204" pitchFamily="34" charset="0"/>
              </a:rPr>
              <a:t> fiecărei instituţii europene care abordează probleme legate de protecţia mediului</a:t>
            </a:r>
            <a:r>
              <a:rPr lang="en-US" dirty="0">
                <a:solidFill>
                  <a:srgbClr val="1E1E1F"/>
                </a:solidFill>
                <a:latin typeface="Helvetica" panose="020B0604020202020204" pitchFamily="34" charset="0"/>
              </a:rPr>
              <a:t> se reg</a:t>
            </a:r>
            <a:r>
              <a:rPr lang="ro-RO" dirty="0">
                <a:solidFill>
                  <a:srgbClr val="1E1E1F"/>
                </a:solidFill>
                <a:latin typeface="Helvetica" panose="020B0604020202020204" pitchFamily="34" charset="0"/>
              </a:rPr>
              <a:t>ă</a:t>
            </a:r>
            <a:r>
              <a:rPr lang="en-US" dirty="0" err="1">
                <a:solidFill>
                  <a:srgbClr val="1E1E1F"/>
                </a:solidFill>
                <a:latin typeface="Helvetica" panose="020B0604020202020204" pitchFamily="34" charset="0"/>
              </a:rPr>
              <a:t>sesc</a:t>
            </a:r>
            <a:r>
              <a:rPr lang="en-US" dirty="0">
                <a:solidFill>
                  <a:srgbClr val="1E1E1F"/>
                </a:solidFill>
                <a:latin typeface="Helvetica" panose="020B0604020202020204" pitchFamily="34" charset="0"/>
              </a:rPr>
              <a:t> </a:t>
            </a:r>
            <a:r>
              <a:rPr lang="ro-RO" dirty="0">
                <a:solidFill>
                  <a:srgbClr val="1E1E1F"/>
                </a:solidFill>
                <a:latin typeface="Helvetica" panose="020B0604020202020204" pitchFamily="34" charset="0"/>
              </a:rPr>
              <a:t>î</a:t>
            </a:r>
            <a:r>
              <a:rPr lang="en-US" dirty="0">
                <a:solidFill>
                  <a:srgbClr val="1E1E1F"/>
                </a:solidFill>
                <a:latin typeface="Helvetica" panose="020B0604020202020204" pitchFamily="34" charset="0"/>
              </a:rPr>
              <a:t>n art 175.</a:t>
            </a:r>
            <a:endParaRPr lang="ro-RO" dirty="0">
              <a:solidFill>
                <a:srgbClr val="1E1E1F"/>
              </a:solidFill>
              <a:latin typeface="Helvetica" panose="020B0604020202020204" pitchFamily="34" charset="0"/>
            </a:endParaRPr>
          </a:p>
          <a:p>
            <a:r>
              <a:rPr lang="vi-VN" dirty="0">
                <a:solidFill>
                  <a:srgbClr val="1E1E1F"/>
                </a:solidFill>
                <a:latin typeface="Helvetica" panose="020B0604020202020204" pitchFamily="34" charset="0"/>
              </a:rPr>
              <a:t>Articolul 176 prevede ca statele membre să adopte „măsuri de protecţie mai stringente”, însă cu condiţia ca acestea să fie compatibile cu textul Tratatului</a:t>
            </a:r>
            <a:r>
              <a:rPr lang="ro-RO" dirty="0">
                <a:solidFill>
                  <a:srgbClr val="1E1E1F"/>
                </a:solidFill>
                <a:latin typeface="Helvetica" panose="020B0604020202020204" pitchFamily="34" charset="0"/>
              </a:rPr>
              <a:t> Comunității Europene</a:t>
            </a:r>
            <a:r>
              <a:rPr lang="vi-VN" dirty="0">
                <a:solidFill>
                  <a:srgbClr val="1E1E1F"/>
                </a:solidFill>
                <a:latin typeface="Helvetica" panose="020B0604020202020204" pitchFamily="34" charset="0"/>
              </a:rPr>
              <a:t> şi Comisia să fie avizată cu privire la acestea.</a:t>
            </a:r>
            <a:endParaRPr lang="en-US" dirty="0">
              <a:solidFill>
                <a:srgbClr val="1E1E1F"/>
              </a:solidFill>
              <a:latin typeface="Helvetica" panose="020B0604020202020204" pitchFamily="34" charset="0"/>
            </a:endParaRPr>
          </a:p>
        </p:txBody>
      </p:sp>
    </p:spTree>
    <p:extLst>
      <p:ext uri="{BB962C8B-B14F-4D97-AF65-F5344CB8AC3E}">
        <p14:creationId xmlns:p14="http://schemas.microsoft.com/office/powerpoint/2010/main" val="2550735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EEC07-023C-CBB8-CFAD-AD6E5270D4BE}"/>
              </a:ext>
            </a:extLst>
          </p:cNvPr>
          <p:cNvSpPr>
            <a:spLocks noGrp="1"/>
          </p:cNvSpPr>
          <p:nvPr>
            <p:ph type="title"/>
          </p:nvPr>
        </p:nvSpPr>
        <p:spPr/>
        <p:txBody>
          <a:bodyPr/>
          <a:lstStyle/>
          <a:p>
            <a:pPr algn="ctr"/>
            <a:r>
              <a:rPr lang="en-US" sz="3600" dirty="0" err="1">
                <a:solidFill>
                  <a:srgbClr val="1E1E1F"/>
                </a:solidFill>
                <a:effectLst/>
                <a:latin typeface="Helvetica" panose="020B0604020202020204" pitchFamily="34" charset="0"/>
                <a:ea typeface="Times New Roman" panose="02020603050405020304" pitchFamily="18" charset="0"/>
              </a:rPr>
              <a:t>Politica</a:t>
            </a:r>
            <a:r>
              <a:rPr lang="en-US" sz="3600" dirty="0">
                <a:solidFill>
                  <a:srgbClr val="1E1E1F"/>
                </a:solidFill>
                <a:effectLst/>
                <a:latin typeface="Helvetica" panose="020B0604020202020204" pitchFamily="34" charset="0"/>
                <a:ea typeface="Times New Roman" panose="02020603050405020304" pitchFamily="18" charset="0"/>
              </a:rPr>
              <a:t> de </a:t>
            </a:r>
            <a:r>
              <a:rPr lang="en-US" sz="3600" dirty="0" err="1">
                <a:solidFill>
                  <a:srgbClr val="1E1E1F"/>
                </a:solidFill>
                <a:effectLst/>
                <a:latin typeface="Helvetica" panose="020B0604020202020204" pitchFamily="34" charset="0"/>
                <a:ea typeface="Times New Roman" panose="02020603050405020304" pitchFamily="18" charset="0"/>
              </a:rPr>
              <a:t>mediu</a:t>
            </a:r>
            <a:r>
              <a:rPr lang="en-US" sz="3600" dirty="0">
                <a:solidFill>
                  <a:srgbClr val="1E1E1F"/>
                </a:solidFill>
                <a:effectLst/>
                <a:latin typeface="Helvetica" panose="020B0604020202020204" pitchFamily="34" charset="0"/>
                <a:ea typeface="Times New Roman" panose="02020603050405020304" pitchFamily="18" charset="0"/>
              </a:rPr>
              <a:t> </a:t>
            </a:r>
            <a:r>
              <a:rPr lang="en-US" sz="3600" dirty="0" err="1">
                <a:solidFill>
                  <a:srgbClr val="1E1E1F"/>
                </a:solidFill>
                <a:effectLst/>
                <a:latin typeface="Helvetica" panose="020B0604020202020204" pitchFamily="34" charset="0"/>
                <a:ea typeface="Times New Roman" panose="02020603050405020304" pitchFamily="18" charset="0"/>
              </a:rPr>
              <a:t>europeană</a:t>
            </a:r>
            <a:endParaRPr lang="ro-RO" dirty="0"/>
          </a:p>
        </p:txBody>
      </p:sp>
      <p:sp>
        <p:nvSpPr>
          <p:cNvPr id="4" name="TextBox 3">
            <a:extLst>
              <a:ext uri="{FF2B5EF4-FFF2-40B4-BE49-F238E27FC236}">
                <a16:creationId xmlns:a16="http://schemas.microsoft.com/office/drawing/2014/main" id="{9BAE7501-E9B1-B519-71BE-DAFF8A052FD1}"/>
              </a:ext>
            </a:extLst>
          </p:cNvPr>
          <p:cNvSpPr txBox="1"/>
          <p:nvPr/>
        </p:nvSpPr>
        <p:spPr>
          <a:xfrm>
            <a:off x="685800" y="1501170"/>
            <a:ext cx="8001000" cy="3970318"/>
          </a:xfrm>
          <a:prstGeom prst="rect">
            <a:avLst/>
          </a:prstGeom>
          <a:noFill/>
        </p:spPr>
        <p:txBody>
          <a:bodyPr wrap="square">
            <a:spAutoFit/>
          </a:bodyPr>
          <a:lstStyle/>
          <a:p>
            <a:r>
              <a:rPr lang="en-US" sz="1800" dirty="0" err="1">
                <a:solidFill>
                  <a:srgbClr val="1E1E1F"/>
                </a:solidFill>
                <a:effectLst/>
                <a:latin typeface="Helvetica" panose="020B0604020202020204" pitchFamily="34" charset="0"/>
                <a:ea typeface="Times New Roman" panose="02020603050405020304" pitchFamily="18" charset="0"/>
              </a:rPr>
              <a:t>Politica</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mediu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europeană</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fost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adoptată</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în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cadrul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Consiliului</a:t>
            </a:r>
            <a:r>
              <a:rPr lang="en-US" sz="1800" dirty="0">
                <a:solidFill>
                  <a:srgbClr val="1E1E1F"/>
                </a:solidFill>
                <a:effectLst/>
                <a:latin typeface="Helvetica" panose="020B0604020202020204" pitchFamily="34" charset="0"/>
                <a:ea typeface="Times New Roman" panose="02020603050405020304" pitchFamily="18" charset="0"/>
              </a:rPr>
              <a:t> European de la Paris din 1972, </a:t>
            </a:r>
            <a:r>
              <a:rPr lang="en-US" sz="1800" dirty="0" err="1">
                <a:solidFill>
                  <a:srgbClr val="1E1E1F"/>
                </a:solidFill>
                <a:effectLst/>
                <a:latin typeface="Helvetica" panose="020B0604020202020204" pitchFamily="34" charset="0"/>
                <a:ea typeface="Times New Roman" panose="02020603050405020304" pitchFamily="18" charset="0"/>
              </a:rPr>
              <a:t>unde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în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urma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primei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conferințe</a:t>
            </a:r>
            <a:r>
              <a:rPr lang="en-US" sz="1800" dirty="0">
                <a:solidFill>
                  <a:srgbClr val="1E1E1F"/>
                </a:solidFill>
                <a:effectLst/>
                <a:latin typeface="Helvetica" panose="020B0604020202020204" pitchFamily="34" charset="0"/>
                <a:ea typeface="Times New Roman" panose="02020603050405020304" pitchFamily="18" charset="0"/>
              </a:rPr>
              <a:t> ONU </a:t>
            </a:r>
            <a:r>
              <a:rPr lang="en-US" sz="1800" dirty="0" err="1">
                <a:solidFill>
                  <a:srgbClr val="1E1E1F"/>
                </a:solidFill>
                <a:effectLst/>
                <a:latin typeface="Helvetica" panose="020B0604020202020204" pitchFamily="34" charset="0"/>
                <a:ea typeface="Times New Roman" panose="02020603050405020304" pitchFamily="18" charset="0"/>
              </a:rPr>
              <a:t>privind</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mediul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șefii</a:t>
            </a:r>
            <a:r>
              <a:rPr lang="en-US" sz="1800" dirty="0">
                <a:solidFill>
                  <a:srgbClr val="1E1E1F"/>
                </a:solidFill>
                <a:effectLst/>
                <a:latin typeface="Helvetica" panose="020B0604020202020204" pitchFamily="34" charset="0"/>
                <a:ea typeface="Times New Roman" panose="02020603050405020304" pitchFamily="18" charset="0"/>
              </a:rPr>
              <a:t> de stat </a:t>
            </a:r>
            <a:r>
              <a:rPr lang="en-US" sz="1800" dirty="0" err="1">
                <a:solidFill>
                  <a:srgbClr val="1E1E1F"/>
                </a:solidFill>
                <a:effectLst/>
                <a:latin typeface="Helvetica" panose="020B0604020202020204" pitchFamily="34" charset="0"/>
                <a:ea typeface="Times New Roman" panose="02020603050405020304" pitchFamily="18" charset="0"/>
              </a:rPr>
              <a:t>sau</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guvern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europeni</a:t>
            </a:r>
            <a:r>
              <a:rPr lang="en-US" sz="1800" dirty="0">
                <a:solidFill>
                  <a:srgbClr val="1E1E1F"/>
                </a:solidFill>
                <a:effectLst/>
                <a:latin typeface="Helvetica" panose="020B0604020202020204" pitchFamily="34" charset="0"/>
                <a:ea typeface="Times New Roman" panose="02020603050405020304" pitchFamily="18" charset="0"/>
              </a:rPr>
              <a:t> au </a:t>
            </a:r>
            <a:r>
              <a:rPr lang="en-US" sz="1800" dirty="0" err="1">
                <a:solidFill>
                  <a:srgbClr val="1E1E1F"/>
                </a:solidFill>
                <a:effectLst/>
                <a:latin typeface="Helvetica" panose="020B0604020202020204" pitchFamily="34" charset="0"/>
                <a:ea typeface="Times New Roman" panose="02020603050405020304" pitchFamily="18" charset="0"/>
              </a:rPr>
              <a:t>declarat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că</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este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nevoie</a:t>
            </a:r>
            <a:r>
              <a:rPr lang="en-US" sz="1800" dirty="0">
                <a:solidFill>
                  <a:srgbClr val="1E1E1F"/>
                </a:solidFill>
                <a:effectLst/>
                <a:latin typeface="Helvetica" panose="020B0604020202020204" pitchFamily="34" charset="0"/>
                <a:ea typeface="Times New Roman" panose="02020603050405020304" pitchFamily="18" charset="0"/>
              </a:rPr>
              <a:t> de o </a:t>
            </a:r>
            <a:r>
              <a:rPr lang="en-US" sz="1800" dirty="0" err="1">
                <a:solidFill>
                  <a:srgbClr val="1E1E1F"/>
                </a:solidFill>
                <a:effectLst/>
                <a:latin typeface="Helvetica" panose="020B0604020202020204" pitchFamily="34" charset="0"/>
                <a:ea typeface="Times New Roman" panose="02020603050405020304" pitchFamily="18" charset="0"/>
              </a:rPr>
              <a:t>politică</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comunitară</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mediu</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însoțire</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expansiunii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economice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și</a:t>
            </a:r>
            <a:r>
              <a:rPr lang="en-US" sz="1800" dirty="0">
                <a:solidFill>
                  <a:srgbClr val="1E1E1F"/>
                </a:solidFill>
                <a:effectLst/>
                <a:latin typeface="Helvetica" panose="020B0604020202020204" pitchFamily="34" charset="0"/>
                <a:ea typeface="Times New Roman" panose="02020603050405020304" pitchFamily="18" charset="0"/>
              </a:rPr>
              <a:t> au </a:t>
            </a:r>
            <a:r>
              <a:rPr lang="en-US" sz="1800" dirty="0" err="1">
                <a:solidFill>
                  <a:srgbClr val="1E1E1F"/>
                </a:solidFill>
                <a:effectLst/>
                <a:latin typeface="Helvetica" panose="020B0604020202020204" pitchFamily="34" charset="0"/>
                <a:ea typeface="Times New Roman" panose="02020603050405020304" pitchFamily="18" charset="0"/>
              </a:rPr>
              <a:t>solicitat</a:t>
            </a:r>
            <a:r>
              <a:rPr lang="en-US" sz="1800" dirty="0">
                <a:solidFill>
                  <a:srgbClr val="1E1E1F"/>
                </a:solidFill>
                <a:effectLst/>
                <a:latin typeface="Helvetica" panose="020B0604020202020204" pitchFamily="34" charset="0"/>
                <a:ea typeface="Times New Roman" panose="02020603050405020304" pitchFamily="18" charset="0"/>
              </a:rPr>
              <a:t> un program de </a:t>
            </a:r>
            <a:r>
              <a:rPr lang="en-US" sz="1800" dirty="0" err="1">
                <a:solidFill>
                  <a:srgbClr val="1E1E1F"/>
                </a:solidFill>
                <a:effectLst/>
                <a:latin typeface="Helvetica" panose="020B0604020202020204" pitchFamily="34" charset="0"/>
                <a:ea typeface="Times New Roman" panose="02020603050405020304" pitchFamily="18" charset="0"/>
              </a:rPr>
              <a:t>acțiune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Actul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Unic</a:t>
            </a:r>
            <a:r>
              <a:rPr lang="en-US" sz="1800" dirty="0">
                <a:solidFill>
                  <a:srgbClr val="1E1E1F"/>
                </a:solidFill>
                <a:effectLst/>
                <a:latin typeface="Helvetica" panose="020B0604020202020204" pitchFamily="34" charset="0"/>
                <a:ea typeface="Times New Roman" panose="02020603050405020304" pitchFamily="18" charset="0"/>
              </a:rPr>
              <a:t> European din 1987 a </a:t>
            </a:r>
            <a:r>
              <a:rPr lang="en-US" sz="1800" dirty="0" err="1">
                <a:solidFill>
                  <a:srgbClr val="1E1E1F"/>
                </a:solidFill>
                <a:effectLst/>
                <a:latin typeface="Helvetica" panose="020B0604020202020204" pitchFamily="34" charset="0"/>
                <a:ea typeface="Times New Roman" panose="02020603050405020304" pitchFamily="18" charset="0"/>
              </a:rPr>
              <a:t>introdus</a:t>
            </a:r>
            <a:r>
              <a:rPr lang="en-US" sz="1800" dirty="0">
                <a:solidFill>
                  <a:srgbClr val="1E1E1F"/>
                </a:solidFill>
                <a:effectLst/>
                <a:latin typeface="Helvetica" panose="020B0604020202020204" pitchFamily="34" charset="0"/>
                <a:ea typeface="Times New Roman" panose="02020603050405020304" pitchFamily="18" charset="0"/>
              </a:rPr>
              <a:t> un </a:t>
            </a:r>
            <a:r>
              <a:rPr lang="en-US" sz="1800" dirty="0" err="1">
                <a:solidFill>
                  <a:srgbClr val="1E1E1F"/>
                </a:solidFill>
                <a:effectLst/>
                <a:latin typeface="Helvetica" panose="020B0604020202020204" pitchFamily="34" charset="0"/>
                <a:ea typeface="Times New Roman" panose="02020603050405020304" pitchFamily="18" charset="0"/>
              </a:rPr>
              <a:t>nou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titlu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Mediul</a:t>
            </a:r>
            <a:r>
              <a:rPr lang="en-US" sz="1800" dirty="0">
                <a:solidFill>
                  <a:srgbClr val="1E1E1F"/>
                </a:solidFill>
                <a:effectLst/>
                <a:latin typeface="Helvetica" panose="020B0604020202020204" pitchFamily="34" charset="0"/>
                <a:ea typeface="Times New Roman" panose="02020603050405020304" pitchFamily="18" charset="0"/>
              </a:rPr>
              <a:t>”, care </a:t>
            </a:r>
            <a:r>
              <a:rPr lang="en-US" sz="1800" dirty="0" err="1">
                <a:solidFill>
                  <a:srgbClr val="1E1E1F"/>
                </a:solidFill>
                <a:effectLst/>
                <a:latin typeface="Helvetica" panose="020B0604020202020204" pitchFamily="34" charset="0"/>
                <a:ea typeface="Times New Roman" panose="02020603050405020304" pitchFamily="18" charset="0"/>
              </a:rPr>
              <a:t>furniza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primul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temei</a:t>
            </a:r>
            <a:r>
              <a:rPr lang="en-US" sz="1800" dirty="0">
                <a:solidFill>
                  <a:srgbClr val="1E1E1F"/>
                </a:solidFill>
                <a:effectLst/>
                <a:latin typeface="Helvetica" panose="020B0604020202020204" pitchFamily="34" charset="0"/>
                <a:ea typeface="Times New Roman" panose="02020603050405020304" pitchFamily="18" charset="0"/>
              </a:rPr>
              <a:t> juridic </a:t>
            </a:r>
            <a:r>
              <a:rPr lang="en-US" sz="1800" dirty="0" err="1">
                <a:solidFill>
                  <a:srgbClr val="1E1E1F"/>
                </a:solidFill>
                <a:effectLst/>
                <a:latin typeface="Helvetica" panose="020B0604020202020204" pitchFamily="34" charset="0"/>
                <a:ea typeface="Times New Roman" panose="02020603050405020304" pitchFamily="18" charset="0"/>
              </a:rPr>
              <a:t>pentru</a:t>
            </a:r>
            <a:r>
              <a:rPr lang="en-US" sz="1800" dirty="0">
                <a:solidFill>
                  <a:srgbClr val="1E1E1F"/>
                </a:solidFill>
                <a:effectLst/>
                <a:latin typeface="Helvetica" panose="020B0604020202020204" pitchFamily="34" charset="0"/>
                <a:ea typeface="Times New Roman" panose="02020603050405020304" pitchFamily="18" charset="0"/>
              </a:rPr>
              <a:t> o </a:t>
            </a:r>
            <a:r>
              <a:rPr lang="en-US" sz="1800" dirty="0" err="1">
                <a:solidFill>
                  <a:srgbClr val="1E1E1F"/>
                </a:solidFill>
                <a:effectLst/>
                <a:latin typeface="Helvetica" panose="020B0604020202020204" pitchFamily="34" charset="0"/>
                <a:ea typeface="Times New Roman" panose="02020603050405020304" pitchFamily="18" charset="0"/>
              </a:rPr>
              <a:t>politică</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mediu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comună</a:t>
            </a:r>
            <a:r>
              <a:rPr lang="en-US" sz="1800" dirty="0">
                <a:solidFill>
                  <a:srgbClr val="1E1E1F"/>
                </a:solidFill>
                <a:effectLst/>
                <a:latin typeface="Helvetica" panose="020B0604020202020204" pitchFamily="34" charset="0"/>
                <a:ea typeface="Times New Roman" panose="02020603050405020304" pitchFamily="18" charset="0"/>
              </a:rPr>
              <a:t> care are </a:t>
            </a:r>
            <a:r>
              <a:rPr lang="en-US" sz="1800" dirty="0" err="1">
                <a:solidFill>
                  <a:srgbClr val="1E1E1F"/>
                </a:solidFill>
                <a:effectLst/>
                <a:latin typeface="Helvetica" panose="020B0604020202020204" pitchFamily="34" charset="0"/>
                <a:ea typeface="Times New Roman" panose="02020603050405020304" pitchFamily="18" charset="0"/>
              </a:rPr>
              <a:t>drept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obiective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conservarea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calității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mediului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protejarea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sănătății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umane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și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asigurarea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unei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utilizări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raționale</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resurselor</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naturale</a:t>
            </a:r>
            <a:r>
              <a:rPr lang="en-US" sz="1800" dirty="0">
                <a:solidFill>
                  <a:srgbClr val="1E1E1F"/>
                </a:solidFill>
                <a:effectLst/>
                <a:latin typeface="Helvetica" panose="020B0604020202020204" pitchFamily="34" charset="0"/>
                <a:ea typeface="Times New Roman" panose="02020603050405020304" pitchFamily="18" charset="0"/>
              </a:rPr>
              <a:t>. </a:t>
            </a:r>
            <a:endParaRPr lang="ro-RO" sz="1800" dirty="0">
              <a:solidFill>
                <a:srgbClr val="1E1E1F"/>
              </a:solidFill>
              <a:effectLst/>
              <a:latin typeface="Helvetica" panose="020B0604020202020204" pitchFamily="34" charset="0"/>
              <a:ea typeface="Times New Roman" panose="02020603050405020304" pitchFamily="18" charset="0"/>
            </a:endParaRPr>
          </a:p>
          <a:p>
            <a:r>
              <a:rPr lang="en-US" sz="1800" dirty="0" err="1">
                <a:solidFill>
                  <a:srgbClr val="1E1E1F"/>
                </a:solidFill>
                <a:effectLst/>
                <a:latin typeface="Helvetica" panose="020B0604020202020204" pitchFamily="34" charset="0"/>
                <a:ea typeface="Times New Roman" panose="02020603050405020304" pitchFamily="18" charset="0"/>
              </a:rPr>
              <a:t>Revizuirile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ulterioare</a:t>
            </a:r>
            <a:r>
              <a:rPr lang="en-US" sz="1800" dirty="0">
                <a:solidFill>
                  <a:srgbClr val="1E1E1F"/>
                </a:solidFill>
                <a:effectLst/>
                <a:latin typeface="Helvetica" panose="020B0604020202020204" pitchFamily="34" charset="0"/>
                <a:ea typeface="Times New Roman" panose="02020603050405020304" pitchFamily="18" charset="0"/>
              </a:rPr>
              <a:t> ale </a:t>
            </a:r>
            <a:r>
              <a:rPr lang="en-US" sz="1800" dirty="0" err="1">
                <a:solidFill>
                  <a:srgbClr val="1E1E1F"/>
                </a:solidFill>
                <a:effectLst/>
                <a:latin typeface="Helvetica" panose="020B0604020202020204" pitchFamily="34" charset="0"/>
                <a:ea typeface="Times New Roman" panose="02020603050405020304" pitchFamily="18" charset="0"/>
              </a:rPr>
              <a:t>tratatului</a:t>
            </a:r>
            <a:r>
              <a:rPr lang="en-US" sz="1800" dirty="0">
                <a:solidFill>
                  <a:srgbClr val="1E1E1F"/>
                </a:solidFill>
                <a:effectLst/>
                <a:latin typeface="Helvetica" panose="020B0604020202020204" pitchFamily="34" charset="0"/>
                <a:ea typeface="Times New Roman" panose="02020603050405020304" pitchFamily="18" charset="0"/>
              </a:rPr>
              <a:t> au </a:t>
            </a:r>
            <a:r>
              <a:rPr lang="en-US" sz="1800" dirty="0" err="1">
                <a:solidFill>
                  <a:srgbClr val="1E1E1F"/>
                </a:solidFill>
                <a:effectLst/>
                <a:latin typeface="Helvetica" panose="020B0604020202020204" pitchFamily="34" charset="0"/>
                <a:ea typeface="Times New Roman" panose="02020603050405020304" pitchFamily="18" charset="0"/>
              </a:rPr>
              <a:t>consolidat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angajamentul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Uniunii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față</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protecția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mediului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și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rolul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Parlamentului</a:t>
            </a:r>
            <a:r>
              <a:rPr lang="en-US" sz="1800" dirty="0">
                <a:solidFill>
                  <a:srgbClr val="1E1E1F"/>
                </a:solidFill>
                <a:effectLst/>
                <a:latin typeface="Helvetica" panose="020B0604020202020204" pitchFamily="34" charset="0"/>
                <a:ea typeface="Times New Roman" panose="02020603050405020304" pitchFamily="18" charset="0"/>
              </a:rPr>
              <a:t> European </a:t>
            </a:r>
            <a:r>
              <a:rPr lang="en-US" sz="1800" dirty="0" err="1">
                <a:solidFill>
                  <a:srgbClr val="1E1E1F"/>
                </a:solidFill>
                <a:effectLst/>
                <a:latin typeface="Helvetica" panose="020B0604020202020204" pitchFamily="34" charset="0"/>
                <a:ea typeface="Times New Roman" panose="02020603050405020304" pitchFamily="18" charset="0"/>
              </a:rPr>
              <a:t>în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dezvoltarea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acesteia</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Prin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intermediul</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Tratatului</a:t>
            </a:r>
            <a:r>
              <a:rPr lang="en-US" sz="1800" dirty="0">
                <a:solidFill>
                  <a:srgbClr val="1E1E1F"/>
                </a:solidFill>
                <a:effectLst/>
                <a:latin typeface="Helvetica" panose="020B0604020202020204" pitchFamily="34" charset="0"/>
                <a:ea typeface="Times New Roman" panose="02020603050405020304" pitchFamily="18" charset="0"/>
              </a:rPr>
              <a:t> de la Maastricht (1993), </a:t>
            </a:r>
            <a:r>
              <a:rPr lang="en-US" sz="1800" dirty="0" err="1">
                <a:solidFill>
                  <a:srgbClr val="1E1E1F"/>
                </a:solidFill>
                <a:effectLst/>
                <a:latin typeface="Helvetica" panose="020B0604020202020204" pitchFamily="34" charset="0"/>
                <a:ea typeface="Times New Roman" panose="02020603050405020304" pitchFamily="18" charset="0"/>
              </a:rPr>
              <a:t>mediul</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devenit</a:t>
            </a:r>
            <a:r>
              <a:rPr lang="en-US" sz="1800" dirty="0">
                <a:solidFill>
                  <a:srgbClr val="1E1E1F"/>
                </a:solidFill>
                <a:effectLst/>
                <a:latin typeface="Helvetica" panose="020B0604020202020204" pitchFamily="34" charset="0"/>
                <a:ea typeface="Times New Roman" panose="02020603050405020304" pitchFamily="18" charset="0"/>
              </a:rPr>
              <a:t> un </a:t>
            </a:r>
            <a:r>
              <a:rPr lang="en-US" sz="1800" dirty="0" err="1">
                <a:solidFill>
                  <a:srgbClr val="1E1E1F"/>
                </a:solidFill>
                <a:effectLst/>
                <a:latin typeface="Helvetica" panose="020B0604020202020204" pitchFamily="34" charset="0"/>
                <a:ea typeface="Times New Roman" panose="02020603050405020304" pitchFamily="18" charset="0"/>
              </a:rPr>
              <a:t>domeniu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oficial</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politică</a:t>
            </a:r>
            <a:r>
              <a:rPr lang="en-US" sz="1800" dirty="0">
                <a:solidFill>
                  <a:srgbClr val="1E1E1F"/>
                </a:solidFill>
                <a:effectLst/>
                <a:latin typeface="Helvetica" panose="020B0604020202020204" pitchFamily="34" charset="0"/>
                <a:ea typeface="Times New Roman" panose="02020603050405020304" pitchFamily="18" charset="0"/>
              </a:rPr>
              <a:t> a UE, s-a </a:t>
            </a:r>
            <a:r>
              <a:rPr lang="en-US" sz="1800" dirty="0" err="1">
                <a:solidFill>
                  <a:srgbClr val="1E1E1F"/>
                </a:solidFill>
                <a:effectLst/>
                <a:latin typeface="Helvetica" panose="020B0604020202020204" pitchFamily="34" charset="0"/>
                <a:ea typeface="Times New Roman" panose="02020603050405020304" pitchFamily="18" charset="0"/>
              </a:rPr>
              <a:t>introdus</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procedura</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codecizie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iar</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votul</a:t>
            </a:r>
            <a:r>
              <a:rPr lang="en-US" sz="1800" dirty="0">
                <a:solidFill>
                  <a:srgbClr val="1E1E1F"/>
                </a:solidFill>
                <a:effectLst/>
                <a:latin typeface="Helvetica" panose="020B0604020202020204" pitchFamily="34" charset="0"/>
                <a:ea typeface="Times New Roman" panose="02020603050405020304" pitchFamily="18" charset="0"/>
              </a:rPr>
              <a:t> cu </a:t>
            </a:r>
            <a:r>
              <a:rPr lang="en-US" sz="1800" dirty="0" err="1">
                <a:solidFill>
                  <a:srgbClr val="1E1E1F"/>
                </a:solidFill>
                <a:effectLst/>
                <a:latin typeface="Helvetica" panose="020B0604020202020204" pitchFamily="34" charset="0"/>
                <a:ea typeface="Times New Roman" panose="02020603050405020304" pitchFamily="18" charset="0"/>
              </a:rPr>
              <a:t>majoritate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calificată</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în</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Consiliu</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devenit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regulă</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generală</a:t>
            </a:r>
            <a:endParaRPr lang="ro-RO" dirty="0"/>
          </a:p>
          <a:p>
            <a:endParaRPr lang="ro-RO" dirty="0"/>
          </a:p>
        </p:txBody>
      </p:sp>
    </p:spTree>
    <p:extLst>
      <p:ext uri="{BB962C8B-B14F-4D97-AF65-F5344CB8AC3E}">
        <p14:creationId xmlns:p14="http://schemas.microsoft.com/office/powerpoint/2010/main" val="423799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1F2E-BE8F-5E67-5937-42EC7E80B26E}"/>
              </a:ext>
            </a:extLst>
          </p:cNvPr>
          <p:cNvSpPr>
            <a:spLocks noGrp="1"/>
          </p:cNvSpPr>
          <p:nvPr>
            <p:ph type="title"/>
          </p:nvPr>
        </p:nvSpPr>
        <p:spPr/>
        <p:txBody>
          <a:bodyPr/>
          <a:lstStyle/>
          <a:p>
            <a:pPr algn="ctr"/>
            <a:r>
              <a:rPr lang="en-US" sz="3600" dirty="0" err="1">
                <a:solidFill>
                  <a:srgbClr val="1E1E1F"/>
                </a:solidFill>
                <a:effectLst/>
                <a:latin typeface="Helvetica" panose="020B0604020202020204" pitchFamily="34" charset="0"/>
                <a:ea typeface="Times New Roman" panose="02020603050405020304" pitchFamily="18" charset="0"/>
              </a:rPr>
              <a:t>Politica</a:t>
            </a:r>
            <a:r>
              <a:rPr lang="en-US" sz="3600" dirty="0">
                <a:solidFill>
                  <a:srgbClr val="1E1E1F"/>
                </a:solidFill>
                <a:effectLst/>
                <a:latin typeface="Helvetica" panose="020B0604020202020204" pitchFamily="34" charset="0"/>
                <a:ea typeface="Times New Roman" panose="02020603050405020304" pitchFamily="18" charset="0"/>
              </a:rPr>
              <a:t> de </a:t>
            </a:r>
            <a:r>
              <a:rPr lang="en-US" sz="3600" dirty="0" err="1">
                <a:solidFill>
                  <a:srgbClr val="1E1E1F"/>
                </a:solidFill>
                <a:effectLst/>
                <a:latin typeface="Helvetica" panose="020B0604020202020204" pitchFamily="34" charset="0"/>
                <a:ea typeface="Times New Roman" panose="02020603050405020304" pitchFamily="18" charset="0"/>
              </a:rPr>
              <a:t>mediu</a:t>
            </a:r>
            <a:r>
              <a:rPr lang="en-US" sz="3600" dirty="0">
                <a:solidFill>
                  <a:srgbClr val="1E1E1F"/>
                </a:solidFill>
                <a:effectLst/>
                <a:latin typeface="Helvetica" panose="020B0604020202020204" pitchFamily="34" charset="0"/>
                <a:ea typeface="Times New Roman" panose="02020603050405020304" pitchFamily="18" charset="0"/>
              </a:rPr>
              <a:t> </a:t>
            </a:r>
            <a:r>
              <a:rPr lang="en-US" sz="3600" dirty="0" err="1">
                <a:solidFill>
                  <a:srgbClr val="1E1E1F"/>
                </a:solidFill>
                <a:effectLst/>
                <a:latin typeface="Helvetica" panose="020B0604020202020204" pitchFamily="34" charset="0"/>
                <a:ea typeface="Times New Roman" panose="02020603050405020304" pitchFamily="18" charset="0"/>
              </a:rPr>
              <a:t>europeană</a:t>
            </a:r>
            <a:endParaRPr lang="ro-RO" dirty="0"/>
          </a:p>
        </p:txBody>
      </p:sp>
      <p:sp>
        <p:nvSpPr>
          <p:cNvPr id="4" name="TextBox 3">
            <a:extLst>
              <a:ext uri="{FF2B5EF4-FFF2-40B4-BE49-F238E27FC236}">
                <a16:creationId xmlns:a16="http://schemas.microsoft.com/office/drawing/2014/main" id="{413EEEC3-BACF-BE89-7177-11DD0A5077D3}"/>
              </a:ext>
            </a:extLst>
          </p:cNvPr>
          <p:cNvSpPr txBox="1"/>
          <p:nvPr/>
        </p:nvSpPr>
        <p:spPr>
          <a:xfrm>
            <a:off x="1219200" y="1905000"/>
            <a:ext cx="6858000" cy="4247317"/>
          </a:xfrm>
          <a:prstGeom prst="rect">
            <a:avLst/>
          </a:prstGeom>
          <a:noFill/>
        </p:spPr>
        <p:txBody>
          <a:bodyPr wrap="square">
            <a:spAutoFit/>
          </a:bodyPr>
          <a:lstStyle/>
          <a:p>
            <a:r>
              <a:rPr lang="en-US" dirty="0" err="1">
                <a:solidFill>
                  <a:srgbClr val="1E1E1F"/>
                </a:solidFill>
                <a:latin typeface="Helvetica" panose="020B0604020202020204" pitchFamily="34" charset="0"/>
                <a:cs typeface="Times New Roman" panose="02020603050405020304" pitchFamily="18" charset="0"/>
              </a:rPr>
              <a:t>Tratatul</a:t>
            </a:r>
            <a:r>
              <a:rPr lang="en-US" dirty="0">
                <a:solidFill>
                  <a:srgbClr val="1E1E1F"/>
                </a:solidFill>
                <a:latin typeface="Helvetica" panose="020B0604020202020204" pitchFamily="34" charset="0"/>
                <a:cs typeface="Times New Roman" panose="02020603050405020304" pitchFamily="18" charset="0"/>
              </a:rPr>
              <a:t> de la Amsterdam (1999) a </a:t>
            </a:r>
            <a:r>
              <a:rPr lang="en-US" dirty="0" err="1">
                <a:solidFill>
                  <a:srgbClr val="1E1E1F"/>
                </a:solidFill>
                <a:latin typeface="Helvetica" panose="020B0604020202020204" pitchFamily="34" charset="0"/>
                <a:cs typeface="Times New Roman" panose="02020603050405020304" pitchFamily="18" charset="0"/>
              </a:rPr>
              <a:t>stabilit</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obligația</a:t>
            </a:r>
            <a:r>
              <a:rPr lang="en-US" dirty="0">
                <a:solidFill>
                  <a:srgbClr val="1E1E1F"/>
                </a:solidFill>
                <a:latin typeface="Helvetica" panose="020B0604020202020204" pitchFamily="34" charset="0"/>
                <a:cs typeface="Times New Roman" panose="02020603050405020304" pitchFamily="18" charset="0"/>
              </a:rPr>
              <a:t> de </a:t>
            </a:r>
            <a:r>
              <a:rPr lang="en-US" dirty="0" err="1">
                <a:solidFill>
                  <a:srgbClr val="1E1E1F"/>
                </a:solidFill>
                <a:latin typeface="Helvetica" panose="020B0604020202020204" pitchFamily="34" charset="0"/>
                <a:cs typeface="Times New Roman" panose="02020603050405020304" pitchFamily="18" charset="0"/>
              </a:rPr>
              <a:t>integrare</a:t>
            </a:r>
            <a:r>
              <a:rPr lang="en-US" dirty="0">
                <a:solidFill>
                  <a:srgbClr val="1E1E1F"/>
                </a:solidFill>
                <a:latin typeface="Helvetica" panose="020B0604020202020204" pitchFamily="34" charset="0"/>
                <a:cs typeface="Times New Roman" panose="02020603050405020304" pitchFamily="18" charset="0"/>
              </a:rPr>
              <a:t> a </a:t>
            </a:r>
            <a:r>
              <a:rPr lang="en-US" dirty="0" err="1">
                <a:solidFill>
                  <a:srgbClr val="1E1E1F"/>
                </a:solidFill>
                <a:latin typeface="Helvetica" panose="020B0604020202020204" pitchFamily="34" charset="0"/>
                <a:cs typeface="Times New Roman" panose="02020603050405020304" pitchFamily="18" charset="0"/>
              </a:rPr>
              <a:t>protecției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mediului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în</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cadrul</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tuturor</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politicilor</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sectoriale</a:t>
            </a:r>
            <a:r>
              <a:rPr lang="en-US" dirty="0">
                <a:solidFill>
                  <a:srgbClr val="1E1E1F"/>
                </a:solidFill>
                <a:latin typeface="Helvetica" panose="020B0604020202020204" pitchFamily="34" charset="0"/>
                <a:cs typeface="Times New Roman" panose="02020603050405020304" pitchFamily="18" charset="0"/>
              </a:rPr>
              <a:t> ale UE, </a:t>
            </a:r>
            <a:r>
              <a:rPr lang="en-US" dirty="0" err="1">
                <a:solidFill>
                  <a:srgbClr val="1E1E1F"/>
                </a:solidFill>
                <a:latin typeface="Helvetica" panose="020B0604020202020204" pitchFamily="34" charset="0"/>
                <a:cs typeface="Times New Roman" panose="02020603050405020304" pitchFamily="18" charset="0"/>
              </a:rPr>
              <a:t>în</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vederea</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promovării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dezvoltării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durabile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Prin</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intermediul</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Tratatului</a:t>
            </a:r>
            <a:r>
              <a:rPr lang="en-US" dirty="0">
                <a:solidFill>
                  <a:srgbClr val="1E1E1F"/>
                </a:solidFill>
                <a:latin typeface="Helvetica" panose="020B0604020202020204" pitchFamily="34" charset="0"/>
                <a:cs typeface="Times New Roman" panose="02020603050405020304" pitchFamily="18" charset="0"/>
              </a:rPr>
              <a:t> de la </a:t>
            </a:r>
            <a:r>
              <a:rPr lang="en-US" dirty="0" err="1">
                <a:solidFill>
                  <a:srgbClr val="1E1E1F"/>
                </a:solidFill>
                <a:latin typeface="Helvetica" panose="020B0604020202020204" pitchFamily="34" charset="0"/>
                <a:cs typeface="Times New Roman" panose="02020603050405020304" pitchFamily="18" charset="0"/>
              </a:rPr>
              <a:t>Lisabona</a:t>
            </a:r>
            <a:r>
              <a:rPr lang="en-US" dirty="0">
                <a:solidFill>
                  <a:srgbClr val="1E1E1F"/>
                </a:solidFill>
                <a:latin typeface="Helvetica" panose="020B0604020202020204" pitchFamily="34" charset="0"/>
                <a:cs typeface="Times New Roman" panose="02020603050405020304" pitchFamily="18" charset="0"/>
              </a:rPr>
              <a:t> (2009), „</a:t>
            </a:r>
            <a:r>
              <a:rPr lang="en-US" dirty="0" err="1">
                <a:solidFill>
                  <a:srgbClr val="1E1E1F"/>
                </a:solidFill>
                <a:latin typeface="Helvetica" panose="020B0604020202020204" pitchFamily="34" charset="0"/>
                <a:cs typeface="Times New Roman" panose="02020603050405020304" pitchFamily="18" charset="0"/>
              </a:rPr>
              <a:t>combaterea</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schimbărilor</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climatice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și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dezvoltarea</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durabilă</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în</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relațiile</a:t>
            </a:r>
            <a:r>
              <a:rPr lang="en-US" dirty="0">
                <a:solidFill>
                  <a:srgbClr val="1E1E1F"/>
                </a:solidFill>
                <a:latin typeface="Helvetica" panose="020B0604020202020204" pitchFamily="34" charset="0"/>
                <a:cs typeface="Times New Roman" panose="02020603050405020304" pitchFamily="18" charset="0"/>
              </a:rPr>
              <a:t> cu </a:t>
            </a:r>
            <a:r>
              <a:rPr lang="en-US" dirty="0" err="1">
                <a:solidFill>
                  <a:srgbClr val="1E1E1F"/>
                </a:solidFill>
                <a:latin typeface="Helvetica" panose="020B0604020202020204" pitchFamily="34" charset="0"/>
                <a:cs typeface="Times New Roman" panose="02020603050405020304" pitchFamily="18" charset="0"/>
              </a:rPr>
              <a:t>țările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terțe</a:t>
            </a:r>
            <a:r>
              <a:rPr lang="en-US" dirty="0">
                <a:solidFill>
                  <a:srgbClr val="1E1E1F"/>
                </a:solidFill>
                <a:latin typeface="Helvetica" panose="020B0604020202020204" pitchFamily="34" charset="0"/>
                <a:cs typeface="Times New Roman" panose="02020603050405020304" pitchFamily="18" charset="0"/>
              </a:rPr>
              <a:t> au </a:t>
            </a:r>
            <a:r>
              <a:rPr lang="en-US" dirty="0" err="1">
                <a:solidFill>
                  <a:srgbClr val="1E1E1F"/>
                </a:solidFill>
                <a:latin typeface="Helvetica" panose="020B0604020202020204" pitchFamily="34" charset="0"/>
                <a:cs typeface="Times New Roman" panose="02020603050405020304" pitchFamily="18" charset="0"/>
              </a:rPr>
              <a:t>devenit</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obiective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specifice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Personalitatea</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juridică</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i</a:t>
            </a:r>
            <a:r>
              <a:rPr lang="en-US" dirty="0">
                <a:solidFill>
                  <a:srgbClr val="1E1E1F"/>
                </a:solidFill>
                <a:latin typeface="Helvetica" panose="020B0604020202020204" pitchFamily="34" charset="0"/>
                <a:cs typeface="Times New Roman" panose="02020603050405020304" pitchFamily="18" charset="0"/>
              </a:rPr>
              <a:t>-a </a:t>
            </a:r>
            <a:r>
              <a:rPr lang="en-US" dirty="0" err="1">
                <a:solidFill>
                  <a:srgbClr val="1E1E1F"/>
                </a:solidFill>
                <a:latin typeface="Helvetica" panose="020B0604020202020204" pitchFamily="34" charset="0"/>
                <a:cs typeface="Times New Roman" panose="02020603050405020304" pitchFamily="18" charset="0"/>
              </a:rPr>
              <a:t>permis</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astfel</a:t>
            </a:r>
            <a:r>
              <a:rPr lang="en-US" dirty="0">
                <a:solidFill>
                  <a:srgbClr val="1E1E1F"/>
                </a:solidFill>
                <a:latin typeface="Helvetica" panose="020B0604020202020204" pitchFamily="34" charset="0"/>
                <a:cs typeface="Times New Roman" panose="02020603050405020304" pitchFamily="18" charset="0"/>
              </a:rPr>
              <a:t> UE </a:t>
            </a:r>
            <a:r>
              <a:rPr lang="en-US" dirty="0" err="1">
                <a:solidFill>
                  <a:srgbClr val="1E1E1F"/>
                </a:solidFill>
                <a:latin typeface="Helvetica" panose="020B0604020202020204" pitchFamily="34" charset="0"/>
                <a:cs typeface="Times New Roman" panose="02020603050405020304" pitchFamily="18" charset="0"/>
              </a:rPr>
              <a:t>să</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încheie</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acorduri</a:t>
            </a:r>
            <a:r>
              <a:rPr lang="en-US" dirty="0">
                <a:solidFill>
                  <a:srgbClr val="1E1E1F"/>
                </a:solidFill>
                <a:latin typeface="Helvetica" panose="020B0604020202020204" pitchFamily="34" charset="0"/>
                <a:cs typeface="Times New Roman" panose="02020603050405020304" pitchFamily="18" charset="0"/>
              </a:rPr>
              <a:t> </a:t>
            </a:r>
            <a:r>
              <a:rPr lang="en-US" dirty="0" err="1">
                <a:solidFill>
                  <a:srgbClr val="1E1E1F"/>
                </a:solidFill>
                <a:latin typeface="Helvetica" panose="020B0604020202020204" pitchFamily="34" charset="0"/>
                <a:cs typeface="Times New Roman" panose="02020603050405020304" pitchFamily="18" charset="0"/>
              </a:rPr>
              <a:t>internaționale</a:t>
            </a:r>
            <a:r>
              <a:rPr lang="en-US" dirty="0">
                <a:solidFill>
                  <a:srgbClr val="1E1E1F"/>
                </a:solidFill>
                <a:latin typeface="Helvetica" panose="020B0604020202020204" pitchFamily="34" charset="0"/>
                <a:cs typeface="Times New Roman" panose="02020603050405020304" pitchFamily="18" charset="0"/>
              </a:rPr>
              <a:t>.</a:t>
            </a:r>
            <a:endParaRPr lang="ro-RO" dirty="0">
              <a:solidFill>
                <a:srgbClr val="1E1E1F"/>
              </a:solidFill>
              <a:latin typeface="Helvetica" panose="020B0604020202020204" pitchFamily="34" charset="0"/>
              <a:cs typeface="Times New Roman" panose="02020603050405020304" pitchFamily="18" charset="0"/>
            </a:endParaRPr>
          </a:p>
          <a:p>
            <a:pPr algn="l"/>
            <a:r>
              <a:rPr lang="ro-RO" dirty="0">
                <a:solidFill>
                  <a:srgbClr val="1E1E1F"/>
                </a:solidFill>
                <a:latin typeface="Helvetica" panose="020B0604020202020204" pitchFamily="34" charset="0"/>
                <a:cs typeface="Times New Roman" panose="02020603050405020304" pitchFamily="18" charset="0"/>
              </a:rPr>
              <a:t>Obiectivul de bază al politicii de mediu a UE este acela </a:t>
            </a:r>
            <a:r>
              <a:rPr lang="pt-BR" dirty="0">
                <a:solidFill>
                  <a:srgbClr val="1E1E1F"/>
                </a:solidFill>
                <a:latin typeface="Helvetica" panose="020B0604020202020204" pitchFamily="34" charset="0"/>
                <a:cs typeface="Times New Roman" panose="02020603050405020304" pitchFamily="18" charset="0"/>
              </a:rPr>
              <a:t>de a</a:t>
            </a:r>
            <a:r>
              <a:rPr lang="ro-RO" dirty="0">
                <a:solidFill>
                  <a:srgbClr val="1E1E1F"/>
                </a:solidFill>
                <a:latin typeface="Helvetica" panose="020B0604020202020204" pitchFamily="34" charset="0"/>
                <a:cs typeface="Times New Roman" panose="02020603050405020304" pitchFamily="18" charset="0"/>
              </a:rPr>
              <a:t> </a:t>
            </a:r>
            <a:r>
              <a:rPr lang="pt-BR" dirty="0">
                <a:solidFill>
                  <a:srgbClr val="1E1E1F"/>
                </a:solidFill>
                <a:latin typeface="Helvetica" panose="020B0604020202020204" pitchFamily="34" charset="0"/>
                <a:cs typeface="Times New Roman" panose="02020603050405020304" pitchFamily="18" charset="0"/>
              </a:rPr>
              <a:t>consolida capitalul natural, de a promova</a:t>
            </a:r>
            <a:r>
              <a:rPr lang="ro-RO" dirty="0">
                <a:solidFill>
                  <a:srgbClr val="1E1E1F"/>
                </a:solidFill>
                <a:latin typeface="Helvetica" panose="020B0604020202020204" pitchFamily="34" charset="0"/>
                <a:cs typeface="Times New Roman" panose="02020603050405020304" pitchFamily="18" charset="0"/>
              </a:rPr>
              <a:t> o economie care utilizează resursele în mod eficient și </a:t>
            </a:r>
            <a:r>
              <a:rPr lang="pt-BR" dirty="0">
                <a:solidFill>
                  <a:srgbClr val="1E1E1F"/>
                </a:solidFill>
                <a:latin typeface="Helvetica" panose="020B0604020202020204" pitchFamily="34" charset="0"/>
                <a:cs typeface="Times New Roman" panose="02020603050405020304" pitchFamily="18" charset="0"/>
              </a:rPr>
              <a:t>de a proteja sănătatea populaţiei. O strategie de mediu</a:t>
            </a:r>
            <a:r>
              <a:rPr lang="ro-RO" dirty="0">
                <a:solidFill>
                  <a:srgbClr val="1E1E1F"/>
                </a:solidFill>
                <a:latin typeface="Helvetica" panose="020B0604020202020204" pitchFamily="34" charset="0"/>
                <a:cs typeface="Times New Roman" panose="02020603050405020304" pitchFamily="18" charset="0"/>
              </a:rPr>
              <a:t> coordonată la nivelul UE creează sinergii şi asigură coerența între politicile UE și, dată fiind relevanța </a:t>
            </a:r>
            <a:r>
              <a:rPr lang="pt-BR" dirty="0">
                <a:solidFill>
                  <a:srgbClr val="1E1E1F"/>
                </a:solidFill>
                <a:latin typeface="Helvetica" panose="020B0604020202020204" pitchFamily="34" charset="0"/>
                <a:cs typeface="Times New Roman" panose="02020603050405020304" pitchFamily="18" charset="0"/>
              </a:rPr>
              <a:t>legislației de mediu pentru mai multe sectoare de</a:t>
            </a:r>
            <a:r>
              <a:rPr lang="ro-RO" dirty="0">
                <a:solidFill>
                  <a:srgbClr val="1E1E1F"/>
                </a:solidFill>
                <a:latin typeface="Helvetica" panose="020B0604020202020204" pitchFamily="34" charset="0"/>
                <a:cs typeface="Times New Roman" panose="02020603050405020304" pitchFamily="18" charset="0"/>
              </a:rPr>
              <a:t> activitate, va garanta aplicarea unor condiții echitabile în desfăşurarea activităților acestora.</a:t>
            </a:r>
          </a:p>
        </p:txBody>
      </p:sp>
    </p:spTree>
    <p:extLst>
      <p:ext uri="{BB962C8B-B14F-4D97-AF65-F5344CB8AC3E}">
        <p14:creationId xmlns:p14="http://schemas.microsoft.com/office/powerpoint/2010/main" val="2792610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3165-B76F-E953-548C-AA77573B0608}"/>
              </a:ext>
            </a:extLst>
          </p:cNvPr>
          <p:cNvSpPr>
            <a:spLocks noGrp="1"/>
          </p:cNvSpPr>
          <p:nvPr>
            <p:ph type="title"/>
          </p:nvPr>
        </p:nvSpPr>
        <p:spPr/>
        <p:txBody>
          <a:bodyPr/>
          <a:lstStyle/>
          <a:p>
            <a:pPr algn="ctr"/>
            <a:r>
              <a:rPr lang="ro-RO" dirty="0"/>
              <a:t>Principiile politicii de mediu</a:t>
            </a:r>
          </a:p>
        </p:txBody>
      </p:sp>
      <p:sp>
        <p:nvSpPr>
          <p:cNvPr id="4" name="TextBox 3">
            <a:extLst>
              <a:ext uri="{FF2B5EF4-FFF2-40B4-BE49-F238E27FC236}">
                <a16:creationId xmlns:a16="http://schemas.microsoft.com/office/drawing/2014/main" id="{8ADA8A84-DF7F-F2FB-172F-93F3BDF47631}"/>
              </a:ext>
            </a:extLst>
          </p:cNvPr>
          <p:cNvSpPr txBox="1"/>
          <p:nvPr/>
        </p:nvSpPr>
        <p:spPr>
          <a:xfrm>
            <a:off x="1524000" y="1997838"/>
            <a:ext cx="6553200" cy="3416320"/>
          </a:xfrm>
          <a:prstGeom prst="rect">
            <a:avLst/>
          </a:prstGeom>
          <a:noFill/>
        </p:spPr>
        <p:txBody>
          <a:bodyPr wrap="square">
            <a:spAutoFit/>
          </a:bodyPr>
          <a:lstStyle/>
          <a:p>
            <a:endParaRPr lang="ro-RO" sz="1800" dirty="0">
              <a:solidFill>
                <a:srgbClr val="1E1E1F"/>
              </a:solidFill>
              <a:effectLst/>
              <a:latin typeface="Helvetica" panose="020B0604020202020204" pitchFamily="34" charset="0"/>
              <a:ea typeface="Times New Roman" panose="02020603050405020304" pitchFamily="18" charset="0"/>
            </a:endParaRPr>
          </a:p>
          <a:p>
            <a:pPr>
              <a:spcBef>
                <a:spcPct val="0"/>
              </a:spcBef>
              <a:tabLst>
                <a:tab pos="3830638" algn="l"/>
              </a:tabLst>
            </a:pP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Politica</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de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mediu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europeană</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se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bazează</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pe </a:t>
            </a: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următoarele </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principii</a:t>
            </a: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a:t>
            </a:r>
          </a:p>
          <a:p>
            <a:pPr>
              <a:spcBef>
                <a:spcPct val="0"/>
              </a:spcBef>
              <a:tabLst>
                <a:tab pos="3830638" algn="l"/>
              </a:tabLst>
            </a:pP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principiul </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precauției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endParaRPr lang="ro-RO" b="1" spc="50" dirty="0">
              <a:ln w="13335" cmpd="sng">
                <a:solidFill>
                  <a:schemeClr val="accent1">
                    <a:lumMod val="50000"/>
                  </a:schemeClr>
                </a:solidFill>
                <a:prstDash val="solid"/>
              </a:ln>
              <a:solidFill>
                <a:srgbClr val="1E1E1F"/>
              </a:solidFill>
              <a:latin typeface="Helvetica" panose="020B0604020202020204" pitchFamily="34" charset="0"/>
              <a:ea typeface="+mj-ea"/>
            </a:endParaRPr>
          </a:p>
          <a:p>
            <a:pPr>
              <a:spcBef>
                <a:spcPct val="0"/>
              </a:spcBef>
              <a:tabLst>
                <a:tab pos="3830638" algn="l"/>
              </a:tabLst>
            </a:pP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principiul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prevenirii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endParaRPr lang="ro-RO" b="1" spc="50" dirty="0">
              <a:ln w="13335" cmpd="sng">
                <a:solidFill>
                  <a:schemeClr val="accent1">
                    <a:lumMod val="50000"/>
                  </a:schemeClr>
                </a:solidFill>
                <a:prstDash val="solid"/>
              </a:ln>
              <a:solidFill>
                <a:srgbClr val="1E1E1F"/>
              </a:solidFill>
              <a:latin typeface="Helvetica" panose="020B0604020202020204" pitchFamily="34" charset="0"/>
              <a:ea typeface="+mj-ea"/>
            </a:endParaRPr>
          </a:p>
          <a:p>
            <a:pPr>
              <a:spcBef>
                <a:spcPct val="0"/>
              </a:spcBef>
              <a:tabLst>
                <a:tab pos="3830638" algn="l"/>
              </a:tabLst>
            </a:pP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principiul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corectării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poluării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la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sursă</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și</a:t>
            </a:r>
            <a:endParaRPr lang="ro-RO" b="1" spc="50" dirty="0">
              <a:ln w="13335" cmpd="sng">
                <a:solidFill>
                  <a:schemeClr val="accent1">
                    <a:lumMod val="50000"/>
                  </a:schemeClr>
                </a:solidFill>
                <a:prstDash val="solid"/>
              </a:ln>
              <a:solidFill>
                <a:srgbClr val="1E1E1F"/>
              </a:solidFill>
              <a:latin typeface="Helvetica" panose="020B0604020202020204" pitchFamily="34" charset="0"/>
              <a:ea typeface="+mj-ea"/>
            </a:endParaRPr>
          </a:p>
          <a:p>
            <a:pPr>
              <a:spcBef>
                <a:spcPct val="0"/>
              </a:spcBef>
              <a:tabLst>
                <a:tab pos="3830638" algn="l"/>
              </a:tabLst>
            </a:pPr>
            <a:r>
              <a:rPr lang="ro-RO" b="1" spc="50" dirty="0">
                <a:ln w="13335" cmpd="sng">
                  <a:solidFill>
                    <a:schemeClr val="accent1">
                      <a:lumMod val="50000"/>
                    </a:schemeClr>
                  </a:solidFill>
                  <a:prstDash val="solid"/>
                </a:ln>
                <a:solidFill>
                  <a:srgbClr val="1E1E1F"/>
                </a:solidFill>
                <a:latin typeface="Helvetica" panose="020B0604020202020204" pitchFamily="34" charset="0"/>
                <a:ea typeface="+mj-ea"/>
              </a:rPr>
              <a:t>principiul</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poluatorul</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plătește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endParaRPr lang="ro-RO" b="1" spc="50" dirty="0">
              <a:ln w="13335" cmpd="sng">
                <a:solidFill>
                  <a:schemeClr val="accent1">
                    <a:lumMod val="50000"/>
                  </a:schemeClr>
                </a:solidFill>
                <a:prstDash val="solid"/>
              </a:ln>
              <a:solidFill>
                <a:srgbClr val="1E1E1F"/>
              </a:solidFill>
              <a:latin typeface="Helvetica" panose="020B0604020202020204" pitchFamily="34" charset="0"/>
              <a:ea typeface="+mj-ea"/>
            </a:endParaRPr>
          </a:p>
          <a:p>
            <a:pPr>
              <a:spcBef>
                <a:spcPct val="0"/>
              </a:spcBef>
              <a:tabLst>
                <a:tab pos="3830638" algn="l"/>
              </a:tabLst>
            </a:pP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Programele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multianuale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de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acțiune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pentru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mediu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stabilesc</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cadrul</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pentru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viitoarele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acțiuni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în</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toate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domeniile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politicii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de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mediu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Acestea</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sunt integrate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în</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strategiile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orizontale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și</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sunt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luate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în</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considerare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în</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cadrul</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negocierilor</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internaționale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în</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materie</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de </a:t>
            </a:r>
            <a:r>
              <a:rPr lang="en-US" b="1" spc="50" dirty="0" err="1">
                <a:ln w="13335" cmpd="sng">
                  <a:solidFill>
                    <a:schemeClr val="accent1">
                      <a:lumMod val="50000"/>
                    </a:schemeClr>
                  </a:solidFill>
                  <a:prstDash val="solid"/>
                </a:ln>
                <a:solidFill>
                  <a:srgbClr val="1E1E1F"/>
                </a:solidFill>
                <a:latin typeface="Helvetica" panose="020B0604020202020204" pitchFamily="34" charset="0"/>
                <a:ea typeface="+mj-ea"/>
              </a:rPr>
              <a:t>mediu</a:t>
            </a:r>
            <a:r>
              <a:rPr lang="en-US" b="1" spc="50" dirty="0">
                <a:ln w="13335" cmpd="sng">
                  <a:solidFill>
                    <a:schemeClr val="accent1">
                      <a:lumMod val="50000"/>
                    </a:schemeClr>
                  </a:solidFill>
                  <a:prstDash val="solid"/>
                </a:ln>
                <a:solidFill>
                  <a:srgbClr val="1E1E1F"/>
                </a:solidFill>
                <a:latin typeface="Helvetica" panose="020B0604020202020204" pitchFamily="34" charset="0"/>
                <a:ea typeface="+mj-ea"/>
              </a:rPr>
              <a:t>. </a:t>
            </a:r>
            <a:endParaRPr lang="ro-RO" b="1" spc="50" dirty="0">
              <a:ln w="13335" cmpd="sng">
                <a:solidFill>
                  <a:schemeClr val="accent1">
                    <a:lumMod val="50000"/>
                  </a:schemeClr>
                </a:solidFill>
                <a:prstDash val="solid"/>
              </a:ln>
              <a:solidFill>
                <a:srgbClr val="1E1E1F"/>
              </a:solidFill>
              <a:latin typeface="Helvetica" panose="020B0604020202020204" pitchFamily="34" charset="0"/>
              <a:ea typeface="+mj-ea"/>
            </a:endParaRPr>
          </a:p>
        </p:txBody>
      </p:sp>
    </p:spTree>
    <p:extLst>
      <p:ext uri="{BB962C8B-B14F-4D97-AF65-F5344CB8AC3E}">
        <p14:creationId xmlns:p14="http://schemas.microsoft.com/office/powerpoint/2010/main" val="2974658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01BC-CEB5-0E0D-CFD4-D306FB48C003}"/>
              </a:ext>
            </a:extLst>
          </p:cNvPr>
          <p:cNvSpPr>
            <a:spLocks noGrp="1"/>
          </p:cNvSpPr>
          <p:nvPr>
            <p:ph type="title"/>
          </p:nvPr>
        </p:nvSpPr>
        <p:spPr/>
        <p:txBody>
          <a:bodyPr>
            <a:normAutofit fontScale="90000"/>
          </a:bodyPr>
          <a:lstStyle/>
          <a:p>
            <a:pPr algn="ctr"/>
            <a:r>
              <a:rPr lang="en-US" dirty="0" err="1">
                <a:solidFill>
                  <a:srgbClr val="1E1E1F"/>
                </a:solidFill>
                <a:latin typeface="Helvetica" panose="020B0604020202020204" pitchFamily="34" charset="0"/>
              </a:rPr>
              <a:t>Programele</a:t>
            </a:r>
            <a:r>
              <a:rPr lang="en-US" dirty="0">
                <a:solidFill>
                  <a:srgbClr val="1E1E1F"/>
                </a:solidFill>
                <a:latin typeface="Helvetica" panose="020B0604020202020204" pitchFamily="34" charset="0"/>
              </a:rPr>
              <a:t> de </a:t>
            </a:r>
            <a:r>
              <a:rPr lang="en-US" dirty="0" err="1">
                <a:solidFill>
                  <a:srgbClr val="1E1E1F"/>
                </a:solidFill>
                <a:latin typeface="Helvetica" panose="020B0604020202020204" pitchFamily="34" charset="0"/>
              </a:rPr>
              <a:t>acțiune</a:t>
            </a:r>
            <a:r>
              <a:rPr lang="en-US" dirty="0">
                <a:solidFill>
                  <a:srgbClr val="1E1E1F"/>
                </a:solidFill>
                <a:latin typeface="Helvetica" panose="020B0604020202020204" pitchFamily="34" charset="0"/>
              </a:rPr>
              <a:t> </a:t>
            </a:r>
            <a:r>
              <a:rPr lang="en-US" dirty="0" err="1">
                <a:solidFill>
                  <a:srgbClr val="1E1E1F"/>
                </a:solidFill>
                <a:latin typeface="Helvetica" panose="020B0604020202020204" pitchFamily="34" charset="0"/>
              </a:rPr>
              <a:t>pentru</a:t>
            </a:r>
            <a:r>
              <a:rPr lang="en-US" dirty="0">
                <a:solidFill>
                  <a:srgbClr val="1E1E1F"/>
                </a:solidFill>
                <a:latin typeface="Helvetica" panose="020B0604020202020204" pitchFamily="34" charset="0"/>
              </a:rPr>
              <a:t> </a:t>
            </a:r>
            <a:r>
              <a:rPr lang="en-US" dirty="0" err="1">
                <a:solidFill>
                  <a:srgbClr val="1E1E1F"/>
                </a:solidFill>
                <a:latin typeface="Helvetica" panose="020B0604020202020204" pitchFamily="34" charset="0"/>
              </a:rPr>
              <a:t>mediu</a:t>
            </a:r>
            <a:endParaRPr lang="ro-RO" dirty="0">
              <a:solidFill>
                <a:srgbClr val="1E1E1F"/>
              </a:solidFill>
              <a:latin typeface="Helvetica" panose="020B0604020202020204" pitchFamily="34" charset="0"/>
            </a:endParaRPr>
          </a:p>
        </p:txBody>
      </p:sp>
      <p:sp>
        <p:nvSpPr>
          <p:cNvPr id="4" name="TextBox 3">
            <a:extLst>
              <a:ext uri="{FF2B5EF4-FFF2-40B4-BE49-F238E27FC236}">
                <a16:creationId xmlns:a16="http://schemas.microsoft.com/office/drawing/2014/main" id="{0B46DE78-9B24-5294-179F-46119FE27A35}"/>
              </a:ext>
            </a:extLst>
          </p:cNvPr>
          <p:cNvSpPr txBox="1"/>
          <p:nvPr/>
        </p:nvSpPr>
        <p:spPr>
          <a:xfrm>
            <a:off x="1371600" y="2133600"/>
            <a:ext cx="7315200" cy="923330"/>
          </a:xfrm>
          <a:prstGeom prst="rect">
            <a:avLst/>
          </a:prstGeom>
          <a:noFill/>
        </p:spPr>
        <p:txBody>
          <a:bodyPr wrap="square">
            <a:spAutoFit/>
          </a:bodyPr>
          <a:lstStyle/>
          <a:p>
            <a:r>
              <a:rPr lang="en-US" sz="1800" dirty="0">
                <a:solidFill>
                  <a:srgbClr val="1E1E1F"/>
                </a:solidFill>
                <a:effectLst/>
                <a:latin typeface="Helvetica" panose="020B0604020202020204" pitchFamily="34" charset="0"/>
                <a:ea typeface="Times New Roman" panose="02020603050405020304" pitchFamily="18" charset="0"/>
              </a:rPr>
              <a:t>Din 1973, </a:t>
            </a:r>
            <a:r>
              <a:rPr lang="en-US" sz="1800" dirty="0" err="1">
                <a:solidFill>
                  <a:srgbClr val="1E1E1F"/>
                </a:solidFill>
                <a:effectLst/>
                <a:latin typeface="Helvetica" panose="020B0604020202020204" pitchFamily="34" charset="0"/>
                <a:ea typeface="Times New Roman" panose="02020603050405020304" pitchFamily="18" charset="0"/>
              </a:rPr>
              <a:t>Comisia</a:t>
            </a:r>
            <a:r>
              <a:rPr lang="en-US" sz="1800" dirty="0">
                <a:solidFill>
                  <a:srgbClr val="1E1E1F"/>
                </a:solidFill>
                <a:effectLst/>
                <a:latin typeface="Helvetica" panose="020B0604020202020204" pitchFamily="34" charset="0"/>
                <a:ea typeface="Times New Roman" panose="02020603050405020304" pitchFamily="18" charset="0"/>
              </a:rPr>
              <a:t> a </a:t>
            </a:r>
            <a:r>
              <a:rPr lang="en-US" sz="1800" dirty="0" err="1">
                <a:solidFill>
                  <a:srgbClr val="1E1E1F"/>
                </a:solidFill>
                <a:effectLst/>
                <a:latin typeface="Helvetica" panose="020B0604020202020204" pitchFamily="34" charset="0"/>
                <a:ea typeface="Times New Roman" panose="02020603050405020304" pitchFamily="18" charset="0"/>
              </a:rPr>
              <a:t>inițiat</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programe</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acțiune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pentru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mediu</a:t>
            </a:r>
            <a:r>
              <a:rPr lang="en-US" sz="1800" dirty="0">
                <a:solidFill>
                  <a:srgbClr val="1E1E1F"/>
                </a:solidFill>
                <a:effectLst/>
                <a:latin typeface="Helvetica" panose="020B0604020202020204" pitchFamily="34" charset="0"/>
                <a:ea typeface="Times New Roman" panose="02020603050405020304" pitchFamily="18" charset="0"/>
              </a:rPr>
              <a:t> (PAM) </a:t>
            </a:r>
            <a:r>
              <a:rPr lang="en-US" sz="1800" dirty="0" err="1">
                <a:solidFill>
                  <a:srgbClr val="1E1E1F"/>
                </a:solidFill>
                <a:effectLst/>
                <a:latin typeface="Helvetica" panose="020B0604020202020204" pitchFamily="34" charset="0"/>
                <a:ea typeface="Times New Roman" panose="02020603050405020304" pitchFamily="18" charset="0"/>
              </a:rPr>
              <a:t>multianuale</a:t>
            </a:r>
            <a:r>
              <a:rPr lang="en-US" sz="1800" dirty="0">
                <a:solidFill>
                  <a:srgbClr val="1E1E1F"/>
                </a:solidFill>
                <a:effectLst/>
                <a:latin typeface="Helvetica" panose="020B0604020202020204" pitchFamily="34" charset="0"/>
                <a:ea typeface="Times New Roman" panose="02020603050405020304" pitchFamily="18" charset="0"/>
              </a:rPr>
              <a:t>, care </a:t>
            </a:r>
            <a:r>
              <a:rPr lang="en-US" sz="1800" dirty="0" err="1">
                <a:solidFill>
                  <a:srgbClr val="1E1E1F"/>
                </a:solidFill>
                <a:effectLst/>
                <a:latin typeface="Helvetica" panose="020B0604020202020204" pitchFamily="34" charset="0"/>
                <a:ea typeface="Times New Roman" panose="02020603050405020304" pitchFamily="18" charset="0"/>
              </a:rPr>
              <a:t>stabilesc</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viitoarele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propuneri</a:t>
            </a:r>
            <a:r>
              <a:rPr lang="en-US" sz="1800" dirty="0">
                <a:solidFill>
                  <a:srgbClr val="1E1E1F"/>
                </a:solidFill>
                <a:effectLst/>
                <a:latin typeface="Helvetica" panose="020B0604020202020204" pitchFamily="34" charset="0"/>
                <a:ea typeface="Times New Roman" panose="02020603050405020304" pitchFamily="18" charset="0"/>
              </a:rPr>
              <a:t> legislative </a:t>
            </a:r>
            <a:r>
              <a:rPr lang="en-US" sz="1800" dirty="0" err="1">
                <a:solidFill>
                  <a:srgbClr val="1E1E1F"/>
                </a:solidFill>
                <a:effectLst/>
                <a:latin typeface="Helvetica" panose="020B0604020202020204" pitchFamily="34" charset="0"/>
                <a:ea typeface="Times New Roman" panose="02020603050405020304" pitchFamily="18" charset="0"/>
              </a:rPr>
              <a:t>și</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viitoarele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obiective</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pentru</a:t>
            </a:r>
            <a:r>
              <a:rPr lang="en-US" sz="1800" dirty="0">
                <a:solidFill>
                  <a:srgbClr val="1E1E1F"/>
                </a:solidFill>
                <a:effectLst/>
                <a:latin typeface="Helvetica" panose="020B0604020202020204" pitchFamily="34" charset="0"/>
                <a:ea typeface="Times New Roman" panose="02020603050405020304" pitchFamily="18" charset="0"/>
              </a:rPr>
              <a:t> </a:t>
            </a:r>
            <a:r>
              <a:rPr lang="en-US" sz="1800" dirty="0" err="1">
                <a:solidFill>
                  <a:srgbClr val="1E1E1F"/>
                </a:solidFill>
                <a:effectLst/>
                <a:latin typeface="Helvetica" panose="020B0604020202020204" pitchFamily="34" charset="0"/>
                <a:ea typeface="Times New Roman" panose="02020603050405020304" pitchFamily="18" charset="0"/>
              </a:rPr>
              <a:t>politica</a:t>
            </a:r>
            <a:r>
              <a:rPr lang="en-US" sz="1800" dirty="0">
                <a:solidFill>
                  <a:srgbClr val="1E1E1F"/>
                </a:solidFill>
                <a:effectLst/>
                <a:latin typeface="Helvetica" panose="020B0604020202020204" pitchFamily="34" charset="0"/>
                <a:ea typeface="Times New Roman" panose="02020603050405020304" pitchFamily="18" charset="0"/>
              </a:rPr>
              <a:t> de </a:t>
            </a:r>
            <a:r>
              <a:rPr lang="en-US" sz="1800" dirty="0" err="1">
                <a:solidFill>
                  <a:srgbClr val="1E1E1F"/>
                </a:solidFill>
                <a:effectLst/>
                <a:latin typeface="Helvetica" panose="020B0604020202020204" pitchFamily="34" charset="0"/>
                <a:ea typeface="Times New Roman" panose="02020603050405020304" pitchFamily="18" charset="0"/>
              </a:rPr>
              <a:t>mediu</a:t>
            </a:r>
            <a:r>
              <a:rPr lang="en-US" sz="1800" dirty="0">
                <a:solidFill>
                  <a:srgbClr val="1E1E1F"/>
                </a:solidFill>
                <a:effectLst/>
                <a:latin typeface="Helvetica" panose="020B0604020202020204" pitchFamily="34" charset="0"/>
                <a:ea typeface="Times New Roman" panose="02020603050405020304" pitchFamily="18" charset="0"/>
              </a:rPr>
              <a:t> a UE. </a:t>
            </a:r>
            <a:endParaRPr lang="ro-RO" dirty="0"/>
          </a:p>
        </p:txBody>
      </p:sp>
    </p:spTree>
    <p:extLst>
      <p:ext uri="{BB962C8B-B14F-4D97-AF65-F5344CB8AC3E}">
        <p14:creationId xmlns:p14="http://schemas.microsoft.com/office/powerpoint/2010/main" val="38444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E4A1-8B2A-7AF5-2314-AA9A38AD46A2}"/>
              </a:ext>
            </a:extLst>
          </p:cNvPr>
          <p:cNvSpPr>
            <a:spLocks noGrp="1"/>
          </p:cNvSpPr>
          <p:nvPr>
            <p:ph type="title"/>
          </p:nvPr>
        </p:nvSpPr>
        <p:spPr/>
        <p:txBody>
          <a:bodyPr>
            <a:normAutofit fontScale="90000"/>
          </a:bodyPr>
          <a:lstStyle/>
          <a:p>
            <a:pPr algn="ctr"/>
            <a:r>
              <a:rPr lang="ro-RO" dirty="0">
                <a:solidFill>
                  <a:srgbClr val="1E1E1F"/>
                </a:solidFill>
                <a:latin typeface="Helvetica" panose="020B0604020202020204" pitchFamily="34" charset="0"/>
              </a:rPr>
              <a:t>Politica de mediu. </a:t>
            </a:r>
            <a:r>
              <a:rPr lang="en-US" dirty="0" err="1">
                <a:solidFill>
                  <a:srgbClr val="1E1E1F"/>
                </a:solidFill>
                <a:latin typeface="Helvetica" panose="020B0604020202020204" pitchFamily="34" charset="0"/>
              </a:rPr>
              <a:t>Institu</a:t>
            </a:r>
            <a:r>
              <a:rPr lang="ro-RO" dirty="0">
                <a:solidFill>
                  <a:srgbClr val="1E1E1F"/>
                </a:solidFill>
                <a:latin typeface="Helvetica" panose="020B0604020202020204" pitchFamily="34" charset="0"/>
              </a:rPr>
              <a:t>ții internaționale și europene </a:t>
            </a:r>
          </a:p>
        </p:txBody>
      </p:sp>
      <p:sp>
        <p:nvSpPr>
          <p:cNvPr id="8" name="TextBox 7">
            <a:extLst>
              <a:ext uri="{FF2B5EF4-FFF2-40B4-BE49-F238E27FC236}">
                <a16:creationId xmlns:a16="http://schemas.microsoft.com/office/drawing/2014/main" id="{EA2FF676-33E2-0BA5-D00F-276E2EA0BD2E}"/>
              </a:ext>
            </a:extLst>
          </p:cNvPr>
          <p:cNvSpPr txBox="1"/>
          <p:nvPr/>
        </p:nvSpPr>
        <p:spPr>
          <a:xfrm>
            <a:off x="1181100" y="1828800"/>
            <a:ext cx="6781800" cy="4801314"/>
          </a:xfrm>
          <a:prstGeom prst="rect">
            <a:avLst/>
          </a:prstGeom>
          <a:noFill/>
        </p:spPr>
        <p:txBody>
          <a:bodyPr wrap="square">
            <a:spAutoFit/>
          </a:bodyPr>
          <a:lstStyle/>
          <a:p>
            <a:pPr algn="just"/>
            <a:r>
              <a:rPr lang="ro-RO" dirty="0">
                <a:solidFill>
                  <a:schemeClr val="bg1"/>
                </a:solidFill>
              </a:rPr>
              <a:t>În </a:t>
            </a:r>
            <a:r>
              <a:rPr lang="en-US" dirty="0" err="1">
                <a:solidFill>
                  <a:schemeClr val="bg1"/>
                </a:solidFill>
              </a:rPr>
              <a:t>domeniul</a:t>
            </a:r>
            <a:r>
              <a:rPr lang="en-US" dirty="0">
                <a:solidFill>
                  <a:schemeClr val="bg1"/>
                </a:solidFill>
              </a:rPr>
              <a:t> </a:t>
            </a:r>
            <a:r>
              <a:rPr lang="en-US" dirty="0" err="1">
                <a:solidFill>
                  <a:schemeClr val="bg1"/>
                </a:solidFill>
              </a:rPr>
              <a:t>protecţiei</a:t>
            </a:r>
            <a:r>
              <a:rPr lang="en-US" dirty="0">
                <a:solidFill>
                  <a:schemeClr val="bg1"/>
                </a:solidFill>
              </a:rPr>
              <a:t> </a:t>
            </a:r>
            <a:r>
              <a:rPr lang="en-US" dirty="0" err="1">
                <a:solidFill>
                  <a:schemeClr val="bg1"/>
                </a:solidFill>
              </a:rPr>
              <a:t>mediului</a:t>
            </a:r>
            <a:r>
              <a:rPr lang="en-US" dirty="0">
                <a:solidFill>
                  <a:schemeClr val="bg1"/>
                </a:solidFill>
              </a:rPr>
              <a:t> </a:t>
            </a:r>
            <a:r>
              <a:rPr lang="en-US" dirty="0" err="1">
                <a:solidFill>
                  <a:schemeClr val="bg1"/>
                </a:solidFill>
              </a:rPr>
              <a:t>există</a:t>
            </a:r>
            <a:r>
              <a:rPr lang="en-US" dirty="0">
                <a:solidFill>
                  <a:schemeClr val="bg1"/>
                </a:solidFill>
              </a:rPr>
              <a:t> un </a:t>
            </a:r>
            <a:r>
              <a:rPr lang="en-US" dirty="0" err="1">
                <a:solidFill>
                  <a:schemeClr val="bg1"/>
                </a:solidFill>
              </a:rPr>
              <a:t>număr</a:t>
            </a:r>
            <a:r>
              <a:rPr lang="en-US" dirty="0">
                <a:solidFill>
                  <a:schemeClr val="bg1"/>
                </a:solidFill>
              </a:rPr>
              <a:t> mare de </a:t>
            </a:r>
            <a:r>
              <a:rPr lang="en-US" dirty="0" err="1">
                <a:solidFill>
                  <a:schemeClr val="bg1"/>
                </a:solidFill>
              </a:rPr>
              <a:t>organizaţii</a:t>
            </a:r>
            <a:r>
              <a:rPr lang="en-US" dirty="0">
                <a:solidFill>
                  <a:schemeClr val="bg1"/>
                </a:solidFill>
              </a:rPr>
              <a:t> care </a:t>
            </a:r>
            <a:r>
              <a:rPr lang="en-US" dirty="0" err="1">
                <a:solidFill>
                  <a:schemeClr val="bg1"/>
                </a:solidFill>
              </a:rPr>
              <a:t>asigură</a:t>
            </a:r>
            <a:r>
              <a:rPr lang="en-US" dirty="0">
                <a:solidFill>
                  <a:schemeClr val="bg1"/>
                </a:solidFill>
              </a:rPr>
              <a:t> </a:t>
            </a:r>
            <a:r>
              <a:rPr lang="en-US" dirty="0" err="1">
                <a:solidFill>
                  <a:schemeClr val="bg1"/>
                </a:solidFill>
              </a:rPr>
              <a:t>conservarea</a:t>
            </a:r>
            <a:r>
              <a:rPr lang="en-US" dirty="0">
                <a:solidFill>
                  <a:schemeClr val="bg1"/>
                </a:solidFill>
              </a:rPr>
              <a:t>, </a:t>
            </a:r>
            <a:r>
              <a:rPr lang="en-US" dirty="0" err="1">
                <a:solidFill>
                  <a:schemeClr val="bg1"/>
                </a:solidFill>
              </a:rPr>
              <a:t>analiza</a:t>
            </a:r>
            <a:r>
              <a:rPr lang="en-US" dirty="0">
                <a:solidFill>
                  <a:schemeClr val="bg1"/>
                </a:solidFill>
              </a:rPr>
              <a:t> </a:t>
            </a:r>
            <a:r>
              <a:rPr lang="en-US" dirty="0" err="1">
                <a:solidFill>
                  <a:schemeClr val="bg1"/>
                </a:solidFill>
              </a:rPr>
              <a:t>şi</a:t>
            </a:r>
            <a:r>
              <a:rPr lang="en-US" dirty="0">
                <a:solidFill>
                  <a:schemeClr val="bg1"/>
                </a:solidFill>
              </a:rPr>
              <a:t> </a:t>
            </a:r>
            <a:r>
              <a:rPr lang="en-US" dirty="0" err="1">
                <a:solidFill>
                  <a:schemeClr val="bg1"/>
                </a:solidFill>
              </a:rPr>
              <a:t>monitorizarea</a:t>
            </a:r>
            <a:r>
              <a:rPr lang="en-US" dirty="0">
                <a:solidFill>
                  <a:schemeClr val="bg1"/>
                </a:solidFill>
              </a:rPr>
              <a:t> </a:t>
            </a:r>
            <a:r>
              <a:rPr lang="en-US" dirty="0" err="1">
                <a:solidFill>
                  <a:schemeClr val="bg1"/>
                </a:solidFill>
              </a:rPr>
              <a:t>mediului</a:t>
            </a:r>
            <a:r>
              <a:rPr lang="en-US" dirty="0">
                <a:solidFill>
                  <a:schemeClr val="bg1"/>
                </a:solidFill>
              </a:rPr>
              <a:t> </a:t>
            </a:r>
            <a:r>
              <a:rPr lang="en-US" dirty="0" err="1">
                <a:solidFill>
                  <a:schemeClr val="bg1"/>
                </a:solidFill>
              </a:rPr>
              <a:t>în</a:t>
            </a:r>
            <a:r>
              <a:rPr lang="en-US" dirty="0">
                <a:solidFill>
                  <a:schemeClr val="bg1"/>
                </a:solidFill>
              </a:rPr>
              <a:t> </a:t>
            </a:r>
            <a:r>
              <a:rPr lang="en-US" dirty="0" err="1">
                <a:solidFill>
                  <a:schemeClr val="bg1"/>
                </a:solidFill>
              </a:rPr>
              <a:t>diferite</a:t>
            </a:r>
            <a:r>
              <a:rPr lang="en-US" dirty="0">
                <a:solidFill>
                  <a:schemeClr val="bg1"/>
                </a:solidFill>
              </a:rPr>
              <a:t> </a:t>
            </a:r>
            <a:r>
              <a:rPr lang="en-US" dirty="0" err="1">
                <a:solidFill>
                  <a:schemeClr val="bg1"/>
                </a:solidFill>
              </a:rPr>
              <a:t>modalităţi</a:t>
            </a:r>
            <a:r>
              <a:rPr lang="en-US" dirty="0">
                <a:solidFill>
                  <a:schemeClr val="bg1"/>
                </a:solidFill>
              </a:rPr>
              <a:t>. </a:t>
            </a:r>
            <a:r>
              <a:rPr lang="en-US" dirty="0" err="1">
                <a:solidFill>
                  <a:schemeClr val="bg1"/>
                </a:solidFill>
              </a:rPr>
              <a:t>Aceste</a:t>
            </a:r>
            <a:r>
              <a:rPr lang="en-US" dirty="0">
                <a:solidFill>
                  <a:schemeClr val="bg1"/>
                </a:solidFill>
              </a:rPr>
              <a:t> </a:t>
            </a:r>
            <a:r>
              <a:rPr lang="en-US" dirty="0" err="1">
                <a:solidFill>
                  <a:schemeClr val="bg1"/>
                </a:solidFill>
              </a:rPr>
              <a:t>organizaţii</a:t>
            </a:r>
            <a:r>
              <a:rPr lang="en-US" dirty="0">
                <a:solidFill>
                  <a:schemeClr val="bg1"/>
                </a:solidFill>
              </a:rPr>
              <a:t> de </a:t>
            </a:r>
            <a:r>
              <a:rPr lang="en-US" dirty="0" err="1">
                <a:solidFill>
                  <a:schemeClr val="bg1"/>
                </a:solidFill>
              </a:rPr>
              <a:t>mediu</a:t>
            </a:r>
            <a:r>
              <a:rPr lang="en-US" dirty="0">
                <a:solidFill>
                  <a:schemeClr val="bg1"/>
                </a:solidFill>
              </a:rPr>
              <a:t> pot fi</a:t>
            </a:r>
            <a:r>
              <a:rPr lang="ro-RO" dirty="0">
                <a:solidFill>
                  <a:schemeClr val="bg1"/>
                </a:solidFill>
              </a:rPr>
              <a:t>:</a:t>
            </a:r>
            <a:r>
              <a:rPr lang="en-US" dirty="0">
                <a:solidFill>
                  <a:schemeClr val="bg1"/>
                </a:solidFill>
              </a:rPr>
              <a:t> </a:t>
            </a:r>
            <a:r>
              <a:rPr lang="en-US" dirty="0" err="1">
                <a:solidFill>
                  <a:schemeClr val="bg1"/>
                </a:solidFill>
              </a:rPr>
              <a:t>globale</a:t>
            </a:r>
            <a:r>
              <a:rPr lang="en-US" dirty="0">
                <a:solidFill>
                  <a:schemeClr val="bg1"/>
                </a:solidFill>
              </a:rPr>
              <a:t>, </a:t>
            </a:r>
            <a:r>
              <a:rPr lang="en-US" dirty="0" err="1">
                <a:solidFill>
                  <a:schemeClr val="bg1"/>
                </a:solidFill>
              </a:rPr>
              <a:t>regionale</a:t>
            </a:r>
            <a:r>
              <a:rPr lang="en-US" dirty="0">
                <a:solidFill>
                  <a:schemeClr val="bg1"/>
                </a:solidFill>
              </a:rPr>
              <a:t>, </a:t>
            </a:r>
            <a:r>
              <a:rPr lang="en-US" dirty="0" err="1">
                <a:solidFill>
                  <a:schemeClr val="bg1"/>
                </a:solidFill>
              </a:rPr>
              <a:t>naţionale</a:t>
            </a:r>
            <a:r>
              <a:rPr lang="en-US" dirty="0">
                <a:solidFill>
                  <a:schemeClr val="bg1"/>
                </a:solidFill>
              </a:rPr>
              <a:t> </a:t>
            </a:r>
            <a:r>
              <a:rPr lang="en-US" dirty="0" err="1">
                <a:solidFill>
                  <a:schemeClr val="bg1"/>
                </a:solidFill>
              </a:rPr>
              <a:t>sau</a:t>
            </a:r>
            <a:r>
              <a:rPr lang="en-US" dirty="0">
                <a:solidFill>
                  <a:schemeClr val="bg1"/>
                </a:solidFill>
              </a:rPr>
              <a:t> locale</a:t>
            </a:r>
            <a:endParaRPr lang="ro-RO" dirty="0">
              <a:solidFill>
                <a:schemeClr val="bg1"/>
              </a:solidFill>
            </a:endParaRPr>
          </a:p>
          <a:p>
            <a:pPr algn="just"/>
            <a:r>
              <a:rPr lang="ro-RO" dirty="0">
                <a:solidFill>
                  <a:schemeClr val="bg1"/>
                </a:solidFill>
              </a:rPr>
              <a:t>Organismele internaționale și europene cu atribuții în domeniul protecției mediului sunt următoarele:</a:t>
            </a:r>
          </a:p>
          <a:p>
            <a:pPr algn="just"/>
            <a:r>
              <a:rPr lang="ro-RO" dirty="0">
                <a:solidFill>
                  <a:schemeClr val="bg1"/>
                </a:solidFill>
              </a:rPr>
              <a:t> 1. Organizația Națiunilor Unite – ONU</a:t>
            </a:r>
          </a:p>
          <a:p>
            <a:pPr algn="just"/>
            <a:r>
              <a:rPr lang="ro-RO" dirty="0">
                <a:solidFill>
                  <a:schemeClr val="bg1"/>
                </a:solidFill>
              </a:rPr>
              <a:t> 2. Programul Națiunilor Unite pentru Mediu (UNEP)</a:t>
            </a:r>
          </a:p>
          <a:p>
            <a:pPr algn="just"/>
            <a:r>
              <a:rPr lang="ro-RO" dirty="0">
                <a:solidFill>
                  <a:schemeClr val="bg1"/>
                </a:solidFill>
              </a:rPr>
              <a:t> 3. Forumul politic la nivel înalt privind dezvoltarea durabilă</a:t>
            </a:r>
          </a:p>
          <a:p>
            <a:pPr algn="just"/>
            <a:r>
              <a:rPr lang="ro-RO" dirty="0">
                <a:solidFill>
                  <a:schemeClr val="bg1"/>
                </a:solidFill>
              </a:rPr>
              <a:t> 4. Programul Națiunilor Unite pentru Dezvoltare (PNUD)</a:t>
            </a:r>
          </a:p>
          <a:p>
            <a:pPr algn="just"/>
            <a:r>
              <a:rPr lang="ro-RO" dirty="0">
                <a:solidFill>
                  <a:schemeClr val="bg1"/>
                </a:solidFill>
              </a:rPr>
              <a:t> 5. Comisia Economică a Națiunilor Unite pentru Europa (UNECE)</a:t>
            </a:r>
          </a:p>
          <a:p>
            <a:r>
              <a:rPr lang="ro-RO" dirty="0">
                <a:solidFill>
                  <a:schemeClr val="bg1"/>
                </a:solidFill>
              </a:rPr>
              <a:t> 6. Comisia Europeană – Direcția Generală Mediu </a:t>
            </a:r>
          </a:p>
          <a:p>
            <a:r>
              <a:rPr lang="ro-RO" dirty="0">
                <a:solidFill>
                  <a:schemeClr val="bg1"/>
                </a:solidFill>
              </a:rPr>
              <a:t> 7. Consiliul de Mediu al Uniunii Europene</a:t>
            </a:r>
          </a:p>
          <a:p>
            <a:r>
              <a:rPr lang="ro-RO" dirty="0">
                <a:solidFill>
                  <a:schemeClr val="bg1"/>
                </a:solidFill>
              </a:rPr>
              <a:t> 8. Parlamentul European – Comitetul pentru Mediu, Sănătate Publică și Siguranța Alimentației</a:t>
            </a:r>
          </a:p>
          <a:p>
            <a:r>
              <a:rPr lang="ro-RO" dirty="0">
                <a:solidFill>
                  <a:schemeClr val="bg1"/>
                </a:solidFill>
              </a:rPr>
              <a:t> 9. Agenția Europeană de Mediu</a:t>
            </a:r>
            <a:endParaRPr lang="en-US" dirty="0">
              <a:solidFill>
                <a:schemeClr val="bg1"/>
              </a:solidFill>
            </a:endParaRPr>
          </a:p>
          <a:p>
            <a:pPr algn="just"/>
            <a:endParaRPr lang="ro-RO" dirty="0"/>
          </a:p>
        </p:txBody>
      </p:sp>
    </p:spTree>
    <p:extLst>
      <p:ext uri="{BB962C8B-B14F-4D97-AF65-F5344CB8AC3E}">
        <p14:creationId xmlns:p14="http://schemas.microsoft.com/office/powerpoint/2010/main" val="252944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lstStyle/>
          <a:p>
            <a:pPr algn="just"/>
            <a:r>
              <a:rPr lang="vi-VN" dirty="0">
                <a:solidFill>
                  <a:schemeClr val="bg1"/>
                </a:solidFill>
              </a:rPr>
              <a:t>Regiunile Europei </a:t>
            </a:r>
            <a:r>
              <a:rPr lang="en-US" dirty="0" err="1">
                <a:solidFill>
                  <a:schemeClr val="bg1"/>
                </a:solidFill>
                <a:latin typeface="Tahoma" pitchFamily="34" charset="0"/>
                <a:ea typeface="Tahoma" pitchFamily="34" charset="0"/>
                <a:cs typeface="Tahoma" pitchFamily="34" charset="0"/>
              </a:rPr>
              <a:t>sunt</a:t>
            </a:r>
            <a:r>
              <a:rPr lang="en-US" dirty="0">
                <a:solidFill>
                  <a:schemeClr val="bg1"/>
                </a:solidFill>
                <a:latin typeface="Tahoma" pitchFamily="34" charset="0"/>
                <a:ea typeface="Tahoma" pitchFamily="34" charset="0"/>
                <a:cs typeface="Tahoma" pitchFamily="34" charset="0"/>
              </a:rPr>
              <a:t> </a:t>
            </a:r>
            <a:r>
              <a:rPr lang="en-US" dirty="0" err="1">
                <a:solidFill>
                  <a:schemeClr val="bg1"/>
                </a:solidFill>
                <a:latin typeface="Tahoma" pitchFamily="34" charset="0"/>
                <a:ea typeface="Tahoma" pitchFamily="34" charset="0"/>
                <a:cs typeface="Tahoma" pitchFamily="34" charset="0"/>
              </a:rPr>
              <a:t>afectate</a:t>
            </a:r>
            <a:r>
              <a:rPr lang="en-US" dirty="0">
                <a:solidFill>
                  <a:schemeClr val="bg1"/>
                </a:solidFill>
                <a:latin typeface="Tahoma" pitchFamily="34" charset="0"/>
                <a:ea typeface="Tahoma" pitchFamily="34" charset="0"/>
                <a:cs typeface="Tahoma" pitchFamily="34" charset="0"/>
              </a:rPr>
              <a:t> de </a:t>
            </a:r>
            <a:r>
              <a:rPr lang="vi-VN" dirty="0">
                <a:solidFill>
                  <a:schemeClr val="bg1"/>
                </a:solidFill>
              </a:rPr>
              <a:t>creșterea nivelului mărilor și condiții meteorologice extreme</a:t>
            </a:r>
            <a:r>
              <a:rPr lang="en-US" dirty="0">
                <a:solidFill>
                  <a:schemeClr val="bg1"/>
                </a:solidFill>
              </a:rPr>
              <a:t> (</a:t>
            </a:r>
            <a:r>
              <a:rPr lang="vi-VN" dirty="0">
                <a:solidFill>
                  <a:schemeClr val="bg1"/>
                </a:solidFill>
              </a:rPr>
              <a:t>valuri de căldură, inundații, perioade de secetă și furtuni mai frecvente și mai intense</a:t>
            </a:r>
            <a:r>
              <a:rPr lang="en-US" dirty="0">
                <a:solidFill>
                  <a:schemeClr val="bg1"/>
                </a:solidFill>
              </a:rPr>
              <a:t>) </a:t>
            </a:r>
            <a:r>
              <a:rPr lang="en-US" dirty="0" err="1">
                <a:solidFill>
                  <a:schemeClr val="bg1"/>
                </a:solidFill>
                <a:latin typeface="Tahoma" pitchFamily="34" charset="0"/>
                <a:ea typeface="Tahoma" pitchFamily="34" charset="0"/>
                <a:cs typeface="Tahoma" pitchFamily="34" charset="0"/>
              </a:rPr>
              <a:t>toate</a:t>
            </a:r>
            <a:r>
              <a:rPr lang="en-US" dirty="0">
                <a:solidFill>
                  <a:schemeClr val="bg1"/>
                </a:solidFill>
                <a:latin typeface="Tahoma" pitchFamily="34" charset="0"/>
                <a:ea typeface="Tahoma" pitchFamily="34" charset="0"/>
                <a:cs typeface="Tahoma" pitchFamily="34" charset="0"/>
              </a:rPr>
              <a:t> </a:t>
            </a:r>
            <a:r>
              <a:rPr lang="en-US" dirty="0" err="1">
                <a:solidFill>
                  <a:schemeClr val="bg1"/>
                </a:solidFill>
                <a:latin typeface="Tahoma" pitchFamily="34" charset="0"/>
                <a:ea typeface="Tahoma" pitchFamily="34" charset="0"/>
                <a:cs typeface="Tahoma" pitchFamily="34" charset="0"/>
              </a:rPr>
              <a:t>acestea</a:t>
            </a:r>
            <a:r>
              <a:rPr lang="vi-VN" dirty="0">
                <a:solidFill>
                  <a:schemeClr val="bg1"/>
                </a:solidFill>
                <a:latin typeface="Tahoma" pitchFamily="34" charset="0"/>
                <a:ea typeface="Tahoma" pitchFamily="34" charset="0"/>
                <a:cs typeface="Tahoma" pitchFamily="34" charset="0"/>
              </a:rPr>
              <a:t> </a:t>
            </a:r>
            <a:r>
              <a:rPr lang="vi-VN" dirty="0">
                <a:solidFill>
                  <a:schemeClr val="bg1"/>
                </a:solidFill>
              </a:rPr>
              <a:t>cauzate de schimbările climatice</a:t>
            </a:r>
            <a:r>
              <a:rPr lang="en-US" dirty="0">
                <a:solidFill>
                  <a:schemeClr val="bg1"/>
                </a:solidFill>
              </a:rPr>
              <a:t>.</a:t>
            </a:r>
          </a:p>
          <a:p>
            <a:pPr algn="just"/>
            <a:r>
              <a:rPr lang="en-US" dirty="0">
                <a:solidFill>
                  <a:schemeClr val="bg1"/>
                </a:solidFill>
              </a:rPr>
              <a:t>C</a:t>
            </a:r>
            <a:r>
              <a:rPr lang="vi-VN" dirty="0">
                <a:solidFill>
                  <a:schemeClr val="bg1"/>
                </a:solidFill>
              </a:rPr>
              <a:t>onform raportului „</a:t>
            </a:r>
            <a:r>
              <a:rPr lang="vi-VN" dirty="0">
                <a:solidFill>
                  <a:schemeClr val="bg1"/>
                </a:solidFill>
                <a:hlinkClick r:id="rId2">
                  <a:extLst>
                    <a:ext uri="{A12FA001-AC4F-418D-AE19-62706E023703}">
                      <ahyp:hlinkClr xmlns:ahyp="http://schemas.microsoft.com/office/drawing/2018/hyperlinkcolor" val="tx"/>
                    </a:ext>
                  </a:extLst>
                </a:hlinkClick>
              </a:rPr>
              <a:t>Climate change, impacts and vulnerability in Europe 2016 (Schimbările climatice, impact și vulnerabilitate în Europa 2016)</a:t>
            </a:r>
            <a:r>
              <a:rPr lang="vi-VN" dirty="0">
                <a:solidFill>
                  <a:schemeClr val="bg1"/>
                </a:solidFill>
              </a:rPr>
              <a:t>”</a:t>
            </a:r>
            <a:r>
              <a:rPr lang="en-US" dirty="0">
                <a:solidFill>
                  <a:schemeClr val="bg1"/>
                </a:solidFill>
              </a:rPr>
              <a:t>  </a:t>
            </a:r>
            <a:r>
              <a:rPr lang="en-US" dirty="0">
                <a:solidFill>
                  <a:schemeClr val="bg1"/>
                </a:solidFill>
                <a:latin typeface="Tahoma" pitchFamily="34" charset="0"/>
                <a:ea typeface="Tahoma" pitchFamily="34" charset="0"/>
                <a:cs typeface="Tahoma" pitchFamily="34" charset="0"/>
              </a:rPr>
              <a:t>s</a:t>
            </a:r>
            <a:r>
              <a:rPr lang="vi-VN" dirty="0">
                <a:solidFill>
                  <a:schemeClr val="bg1"/>
                </a:solidFill>
              </a:rPr>
              <a:t>chimbările climatice observate au un impact considerabil asupra ecosistemelor, economiei și sănătății oamenilor, precum și asupra bunăstării în Europa</a:t>
            </a:r>
            <a:r>
              <a:rPr lang="en-US" dirty="0">
                <a:solidFill>
                  <a:schemeClr val="bg1"/>
                </a:solidFill>
              </a:rPr>
              <a:t>.</a:t>
            </a:r>
          </a:p>
        </p:txBody>
      </p:sp>
    </p:spTree>
    <p:extLst>
      <p:ext uri="{BB962C8B-B14F-4D97-AF65-F5344CB8AC3E}">
        <p14:creationId xmlns:p14="http://schemas.microsoft.com/office/powerpoint/2010/main" val="4283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latin typeface="Tahoma" pitchFamily="34" charset="0"/>
              <a:ea typeface="Tahoma" pitchFamily="34" charset="0"/>
              <a:cs typeface="Tahoma" pitchFamily="34" charset="0"/>
            </a:endParaRPr>
          </a:p>
        </p:txBody>
      </p:sp>
      <p:sp>
        <p:nvSpPr>
          <p:cNvPr id="3" name="Content Placeholder 2"/>
          <p:cNvSpPr>
            <a:spLocks noGrp="1"/>
          </p:cNvSpPr>
          <p:nvPr>
            <p:ph idx="1"/>
          </p:nvPr>
        </p:nvSpPr>
        <p:spPr/>
        <p:txBody>
          <a:bodyPr>
            <a:normAutofit/>
          </a:bodyPr>
          <a:lstStyle/>
          <a:p>
            <a:pPr algn="just"/>
            <a:r>
              <a:rPr lang="vi-VN" dirty="0">
                <a:latin typeface="+mj-lt"/>
              </a:rPr>
              <a:t>Toate regiunile din Europa sunt vulnerabile în fața schimbărilor climatice, însă anumite regiuni </a:t>
            </a:r>
            <a:r>
              <a:rPr lang="ro-RO" dirty="0">
                <a:latin typeface="Tahoma" pitchFamily="34" charset="0"/>
                <a:ea typeface="Tahoma" pitchFamily="34" charset="0"/>
                <a:cs typeface="Tahoma" pitchFamily="34" charset="0"/>
              </a:rPr>
              <a:t>sunt</a:t>
            </a:r>
            <a:r>
              <a:rPr lang="ro-RO" dirty="0">
                <a:latin typeface="+mj-lt"/>
              </a:rPr>
              <a:t> </a:t>
            </a:r>
            <a:r>
              <a:rPr lang="vi-VN" dirty="0">
                <a:latin typeface="+mj-lt"/>
              </a:rPr>
              <a:t>supuse unui impact mai negativ decât altele. </a:t>
            </a:r>
            <a:r>
              <a:rPr lang="ro-RO" dirty="0">
                <a:latin typeface="Tahoma" pitchFamily="34" charset="0"/>
                <a:ea typeface="Tahoma" pitchFamily="34" charset="0"/>
                <a:cs typeface="Tahoma" pitchFamily="34" charset="0"/>
              </a:rPr>
              <a:t>Astfel</a:t>
            </a:r>
            <a:r>
              <a:rPr lang="ro-RO" dirty="0">
                <a:latin typeface="+mj-lt"/>
              </a:rPr>
              <a:t> </a:t>
            </a:r>
            <a:r>
              <a:rPr lang="vi-VN" dirty="0">
                <a:latin typeface="+mj-lt"/>
              </a:rPr>
              <a:t>sudul și sud-estul Europei se confruntă cu creșteri semnificative ale temperaturile pozitive extreme, dar și cu scăderi ale precipitațiilor și debitelor râurilor, ceea ce a sporit riscul de perioade de secetă mai severe, productivitate mai slabă a culturilor, pierderi ale biodiversității și incendii forestiere. </a:t>
            </a:r>
            <a:endParaRPr lang="en-US" dirty="0">
              <a:latin typeface="+mj-lt"/>
            </a:endParaRPr>
          </a:p>
        </p:txBody>
      </p:sp>
    </p:spTree>
    <p:extLst>
      <p:ext uri="{BB962C8B-B14F-4D97-AF65-F5344CB8AC3E}">
        <p14:creationId xmlns:p14="http://schemas.microsoft.com/office/powerpoint/2010/main" val="272475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normAutofit lnSpcReduction="10000"/>
          </a:bodyPr>
          <a:lstStyle/>
          <a:p>
            <a:pPr algn="just"/>
            <a:r>
              <a:rPr lang="ro-RO" dirty="0">
                <a:latin typeface="Tahoma" pitchFamily="34" charset="0"/>
                <a:ea typeface="Tahoma" pitchFamily="34" charset="0"/>
                <a:cs typeface="Tahoma" pitchFamily="34" charset="0"/>
              </a:rPr>
              <a:t>Z</a:t>
            </a:r>
            <a:r>
              <a:rPr lang="vi-VN" dirty="0">
                <a:latin typeface="Tahoma" pitchFamily="34" charset="0"/>
                <a:ea typeface="Tahoma" pitchFamily="34" charset="0"/>
                <a:cs typeface="Tahoma" pitchFamily="34" charset="0"/>
              </a:rPr>
              <a:t>onele de coastă și zonele inundabile din părțile vestice ale Europei sunt și ele supuse unui risc sporit de inundație în urma creșterii nivelului mărilor și a unei potențiale creșteri a inundațiilor cauzate de furtuni. Totodată, schimbările climatice determină schimbări majore în ecosistemele marine, cauzate de acidificarea, încălzirea și extinderea „zonelor moarte”, lipsite de oxigen, ale oceanelor.</a:t>
            </a:r>
            <a:endParaRPr lang="ro-RO" dirty="0">
              <a:latin typeface="Tahoma" pitchFamily="34" charset="0"/>
              <a:ea typeface="Tahoma" pitchFamily="34" charset="0"/>
              <a:cs typeface="Tahoma" pitchFamily="34" charset="0"/>
            </a:endParaRPr>
          </a:p>
          <a:p>
            <a:pPr algn="just"/>
            <a:r>
              <a:rPr lang="vi-VN" dirty="0">
                <a:latin typeface="Tahoma" pitchFamily="34" charset="0"/>
                <a:ea typeface="Tahoma" pitchFamily="34" charset="0"/>
                <a:cs typeface="Tahoma" pitchFamily="34" charset="0"/>
              </a:rPr>
              <a:t>Un studiu recent </a:t>
            </a:r>
            <a:r>
              <a:rPr lang="ro-RO" dirty="0">
                <a:latin typeface="Tahoma" pitchFamily="34" charset="0"/>
                <a:ea typeface="Tahoma" pitchFamily="34" charset="0"/>
                <a:cs typeface="Tahoma" pitchFamily="34" charset="0"/>
              </a:rPr>
              <a:t>arată </a:t>
            </a:r>
            <a:r>
              <a:rPr lang="vi-VN" dirty="0">
                <a:latin typeface="Tahoma" pitchFamily="34" charset="0"/>
                <a:ea typeface="Tahoma" pitchFamily="34" charset="0"/>
                <a:cs typeface="Tahoma" pitchFamily="34" charset="0"/>
              </a:rPr>
              <a:t>că schimbările climatice vor crește riscul de inundații de-a lungul majorității coastelor europene, cele mai mari creșteri fiind așteptate de-a lungul coastelor Mării Nordului și Mării Baltice (Bevacqua și colab., 2019).</a:t>
            </a:r>
            <a:endParaRPr lang="en-US"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4286511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lstStyle/>
          <a:p>
            <a:pPr algn="just"/>
            <a:r>
              <a:rPr lang="ro-RO" dirty="0"/>
              <a:t>I</a:t>
            </a:r>
            <a:r>
              <a:rPr lang="vi-VN" dirty="0"/>
              <a:t>mpactul schimbărilor climatice reprezintă o amenințare pentru biodiversitate</a:t>
            </a:r>
            <a:r>
              <a:rPr lang="ro-RO" dirty="0"/>
              <a:t>. </a:t>
            </a:r>
            <a:r>
              <a:rPr lang="ro-RO" dirty="0">
                <a:latin typeface="Tahoma" pitchFamily="34" charset="0"/>
                <a:ea typeface="Tahoma" pitchFamily="34" charset="0"/>
                <a:cs typeface="Tahoma" pitchFamily="34" charset="0"/>
              </a:rPr>
              <a:t>Multe</a:t>
            </a:r>
            <a:r>
              <a:rPr lang="ro-RO" dirty="0"/>
              <a:t> </a:t>
            </a:r>
            <a:r>
              <a:rPr lang="vi-VN" dirty="0"/>
              <a:t>specii de animale și plante se confruntă cu modificări în ciclul lor de viață și migrează către regiunile nordice și către altitudini mai mari, în timp ce diverse specii invazive s-au statornicit sau  și-au extins aria de răspândire. Speciile marine, inclusiv stocurile de pești importante din punct de vedere comercial, migrează și ele către nord. Aceste modificări afectează diferite servicii ecosistemice și sectoare economice, cum ar fi agricultura, silvicultura și pescăriile.</a:t>
            </a:r>
            <a:endParaRPr lang="en-US" dirty="0"/>
          </a:p>
        </p:txBody>
      </p:sp>
    </p:spTree>
    <p:extLst>
      <p:ext uri="{BB962C8B-B14F-4D97-AF65-F5344CB8AC3E}">
        <p14:creationId xmlns:p14="http://schemas.microsoft.com/office/powerpoint/2010/main" val="2850135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normAutofit lnSpcReduction="10000"/>
          </a:bodyPr>
          <a:lstStyle/>
          <a:p>
            <a:pPr algn="just"/>
            <a:r>
              <a:rPr lang="vi-VN" dirty="0">
                <a:latin typeface="+mj-lt"/>
              </a:rPr>
              <a:t>Efectele </a:t>
            </a:r>
            <a:r>
              <a:rPr lang="ro-RO" dirty="0">
                <a:latin typeface="Tahoma" pitchFamily="34" charset="0"/>
                <a:ea typeface="Tahoma" pitchFamily="34" charset="0"/>
                <a:cs typeface="Tahoma" pitchFamily="34" charset="0"/>
              </a:rPr>
              <a:t>schimbărilor climatice </a:t>
            </a:r>
            <a:r>
              <a:rPr lang="vi-VN" dirty="0">
                <a:latin typeface="+mj-lt"/>
              </a:rPr>
              <a:t>asupra sănătății includ răniri, infecții, expunere la pericole chimice și consecințe asupra sănătății mintale. Valurile de căldură au devenit mai frecvente și mai intense, provocând zeci de mii de cazuri de deces prematur în Europa. </a:t>
            </a:r>
            <a:endParaRPr lang="en-US" dirty="0">
              <a:latin typeface="+mj-lt"/>
            </a:endParaRPr>
          </a:p>
          <a:p>
            <a:pPr algn="just"/>
            <a:r>
              <a:rPr lang="vi-VN" dirty="0">
                <a:latin typeface="+mj-lt"/>
              </a:rPr>
              <a:t>La nivel mondial, catastrofa naturală cea mai letală din 2019 a fost valul de căldură din Europa, în urma căruia 2 500 de persoane și-au pierdut viața.</a:t>
            </a:r>
            <a:endParaRPr lang="ro-RO" dirty="0">
              <a:latin typeface="+mj-lt"/>
            </a:endParaRPr>
          </a:p>
          <a:p>
            <a:pPr algn="just"/>
            <a:r>
              <a:rPr lang="vi-VN" dirty="0">
                <a:latin typeface="+mj-lt"/>
              </a:rPr>
              <a:t>Răspândirea speciilor de căpușă, a țânțarului-tigru asiatic și a altor purtători de boli crește riscul de apariție a unor boli precum boala Lyme, encefalita transmisă de căpușe, febra West Nile, febra </a:t>
            </a:r>
            <a:r>
              <a:rPr lang="ro-RO" dirty="0">
                <a:latin typeface="+mj-lt"/>
              </a:rPr>
              <a:t>D</a:t>
            </a:r>
            <a:r>
              <a:rPr lang="vi-VN" dirty="0">
                <a:latin typeface="+mj-lt"/>
              </a:rPr>
              <a:t>enga, Chikungunya și leishmanioza.</a:t>
            </a:r>
            <a:endParaRPr lang="en-US" dirty="0">
              <a:latin typeface="+mj-lt"/>
            </a:endParaRPr>
          </a:p>
        </p:txBody>
      </p:sp>
    </p:spTree>
    <p:extLst>
      <p:ext uri="{BB962C8B-B14F-4D97-AF65-F5344CB8AC3E}">
        <p14:creationId xmlns:p14="http://schemas.microsoft.com/office/powerpoint/2010/main" val="2010007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noAutofit/>
          </a:bodyPr>
          <a:lstStyle/>
          <a:p>
            <a:pPr algn="just"/>
            <a:r>
              <a:rPr lang="vi-VN" sz="2000" dirty="0">
                <a:latin typeface="Tahoma "/>
              </a:rPr>
              <a:t>Deficitul de apă din UE a afectat diverse activități economice cum ar fi agricultura, acvacultura, turismul, răcirea centralelor electrice și transportul de mărfuri pe râuri. </a:t>
            </a:r>
            <a:endParaRPr lang="ro-RO" sz="2000" dirty="0">
              <a:latin typeface="Tahoma "/>
            </a:endParaRPr>
          </a:p>
          <a:p>
            <a:pPr algn="just"/>
            <a:r>
              <a:rPr lang="vi-VN" sz="2000" dirty="0">
                <a:solidFill>
                  <a:schemeClr val="tx1"/>
                </a:solidFill>
                <a:latin typeface="Tahoma "/>
              </a:rPr>
              <a:t>Costurile economice ale schimbărilor climatice pot fi foarte ridicate. Evenimentele climatice extreme în țările membre ale AEM reprezintă mai mult de 400 miliarde de euro în totalul pierderilor economice din anul 1980 și până în </a:t>
            </a:r>
            <a:r>
              <a:rPr lang="ro-RO" sz="2000" dirty="0">
                <a:solidFill>
                  <a:schemeClr val="tx1"/>
                </a:solidFill>
                <a:latin typeface="Tahoma "/>
              </a:rPr>
              <a:t>anul 2020</a:t>
            </a:r>
            <a:r>
              <a:rPr lang="vi-VN" sz="2000" dirty="0">
                <a:solidFill>
                  <a:schemeClr val="tx1"/>
                </a:solidFill>
                <a:latin typeface="Tahoma "/>
              </a:rPr>
              <a:t>. Estimările disponibile pentru costurile viitoare ale schimbărilor climatice în Europa au în vedere doar anumite sectoare și prezintă o incertitudine considerabilă. Cu toate acestea, costurile prevăzute priviind daunele cauzate de schimbările climatice sunt cele mai ridicate în regiunea Mediteraneeană. </a:t>
            </a:r>
            <a:endParaRPr lang="en-US" sz="2000" dirty="0">
              <a:solidFill>
                <a:schemeClr val="tx1"/>
              </a:solidFill>
              <a:latin typeface="Tahoma "/>
            </a:endParaRPr>
          </a:p>
        </p:txBody>
      </p:sp>
    </p:spTree>
    <p:extLst>
      <p:ext uri="{BB962C8B-B14F-4D97-AF65-F5344CB8AC3E}">
        <p14:creationId xmlns:p14="http://schemas.microsoft.com/office/powerpoint/2010/main" val="3758944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lstStyle/>
          <a:p>
            <a:pPr algn="just"/>
            <a:r>
              <a:rPr lang="vi-VN" dirty="0">
                <a:solidFill>
                  <a:schemeClr val="tx1"/>
                </a:solidFill>
                <a:latin typeface="Tahoma "/>
              </a:rPr>
              <a:t>De asemenea, </a:t>
            </a:r>
            <a:r>
              <a:rPr lang="ro-RO" dirty="0">
                <a:latin typeface="Tahoma "/>
                <a:ea typeface="Tahoma" pitchFamily="34" charset="0"/>
                <a:cs typeface="Tahoma" pitchFamily="34" charset="0"/>
              </a:rPr>
              <a:t>a</a:t>
            </a:r>
            <a:r>
              <a:rPr lang="vi-VN" dirty="0">
                <a:latin typeface="Tahoma "/>
              </a:rPr>
              <a:t>ceste fenomene prezintă riscuri și pentru securitatea alimentară, înrăutățesc inegalitățile sociale existente și amenință patrimoniul cultural. UE este afectată deja și va fi din ce în ce mai afectată de consecințele schimbărilor climatice din afara Europei prin efecte în cascadă și de propagare asupra comerțului sau migrației. </a:t>
            </a:r>
            <a:endParaRPr lang="en-US" dirty="0">
              <a:solidFill>
                <a:schemeClr val="tx1"/>
              </a:solidFill>
              <a:latin typeface="Tahoma "/>
            </a:endParaRPr>
          </a:p>
          <a:p>
            <a:endParaRPr lang="en-US" dirty="0"/>
          </a:p>
        </p:txBody>
      </p:sp>
    </p:spTree>
    <p:extLst>
      <p:ext uri="{BB962C8B-B14F-4D97-AF65-F5344CB8AC3E}">
        <p14:creationId xmlns:p14="http://schemas.microsoft.com/office/powerpoint/2010/main" val="275932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normAutofit/>
          </a:bodyPr>
          <a:lstStyle/>
          <a:p>
            <a:pPr algn="just"/>
            <a:r>
              <a:rPr lang="vi-VN" sz="2000" dirty="0">
                <a:solidFill>
                  <a:schemeClr val="tx1"/>
                </a:solidFill>
                <a:latin typeface="+mj-lt"/>
              </a:rPr>
              <a:t>Pierderile economice cauzate de multiplicarea fenomenelor meteorologice extreme sunt</a:t>
            </a:r>
            <a:r>
              <a:rPr lang="ro-RO" sz="2000" dirty="0">
                <a:solidFill>
                  <a:schemeClr val="tx1"/>
                </a:solidFill>
                <a:latin typeface="+mj-lt"/>
              </a:rPr>
              <a:t>, </a:t>
            </a:r>
            <a:r>
              <a:rPr lang="ro-RO" sz="2000" dirty="0">
                <a:solidFill>
                  <a:schemeClr val="tx1"/>
                </a:solidFill>
                <a:latin typeface="Tahoma "/>
                <a:ea typeface="Tahoma" pitchFamily="34" charset="0"/>
                <a:cs typeface="Tahoma" pitchFamily="34" charset="0"/>
              </a:rPr>
              <a:t>așa cum am arătat</a:t>
            </a:r>
            <a:r>
              <a:rPr lang="ro-RO" sz="2000" dirty="0">
                <a:solidFill>
                  <a:schemeClr val="tx1"/>
                </a:solidFill>
                <a:latin typeface="Tahoma "/>
              </a:rPr>
              <a:t>, </a:t>
            </a:r>
            <a:r>
              <a:rPr lang="vi-VN" sz="2000" dirty="0">
                <a:solidFill>
                  <a:schemeClr val="tx1"/>
                </a:solidFill>
                <a:latin typeface="+mj-lt"/>
              </a:rPr>
              <a:t>în creștere. În UE, luând în calcul numai aceste pierderi, constatăm că</a:t>
            </a:r>
            <a:r>
              <a:rPr lang="ro-RO" sz="2000" dirty="0">
                <a:solidFill>
                  <a:schemeClr val="tx1"/>
                </a:solidFill>
                <a:latin typeface="+mj-lt"/>
              </a:rPr>
              <a:t> </a:t>
            </a:r>
            <a:r>
              <a:rPr lang="ro-RO" sz="2000" dirty="0">
                <a:solidFill>
                  <a:schemeClr val="tx1"/>
                </a:solidFill>
                <a:latin typeface="Tahoma "/>
                <a:ea typeface="Tahoma" pitchFamily="34" charset="0"/>
                <a:cs typeface="Tahoma" pitchFamily="34" charset="0"/>
              </a:rPr>
              <a:t>în prezent</a:t>
            </a:r>
            <a:r>
              <a:rPr lang="vi-VN" sz="2000" dirty="0">
                <a:solidFill>
                  <a:schemeClr val="tx1"/>
                </a:solidFill>
                <a:latin typeface="Tahoma "/>
                <a:ea typeface="Tahoma" pitchFamily="34" charset="0"/>
                <a:cs typeface="Tahoma" pitchFamily="34" charset="0"/>
              </a:rPr>
              <a:t> </a:t>
            </a:r>
            <a:r>
              <a:rPr lang="vi-VN" sz="2000" dirty="0">
                <a:solidFill>
                  <a:schemeClr val="tx1"/>
                </a:solidFill>
                <a:latin typeface="+mj-lt"/>
              </a:rPr>
              <a:t>ele depășesc deja, în medie, 12 miliarde EUR pe an. Estimările prudente arată că expunerea economiei actuale a UE la o încălzire globală de 3°C peste nivelurile preindustriale ar antrena o pierdere anuală de cel puțin 170 de miliarde EUR</a:t>
            </a:r>
            <a:r>
              <a:rPr lang="ro-RO" sz="2000" dirty="0">
                <a:solidFill>
                  <a:schemeClr val="tx1"/>
                </a:solidFill>
                <a:latin typeface="+mj-lt"/>
              </a:rPr>
              <a:t> </a:t>
            </a:r>
            <a:r>
              <a:rPr lang="en-US" sz="2000" dirty="0">
                <a:latin typeface="Tahoma "/>
              </a:rPr>
              <a:t>(</a:t>
            </a:r>
            <a:r>
              <a:rPr lang="en-US" sz="2000" dirty="0">
                <a:latin typeface="Tahoma "/>
                <a:ea typeface="Tahoma" pitchFamily="34" charset="0"/>
                <a:cs typeface="Tahoma" pitchFamily="34" charset="0"/>
              </a:rPr>
              <a:t>1,36 % din PIB-</a:t>
            </a:r>
            <a:r>
              <a:rPr lang="en-US" sz="2000" dirty="0" err="1">
                <a:latin typeface="Tahoma "/>
                <a:ea typeface="Tahoma" pitchFamily="34" charset="0"/>
                <a:cs typeface="Tahoma" pitchFamily="34" charset="0"/>
              </a:rPr>
              <a:t>ul</a:t>
            </a:r>
            <a:r>
              <a:rPr lang="en-US" sz="2000" dirty="0">
                <a:latin typeface="Tahoma "/>
                <a:ea typeface="Tahoma" pitchFamily="34" charset="0"/>
                <a:cs typeface="Tahoma" pitchFamily="34" charset="0"/>
              </a:rPr>
              <a:t> UE </a:t>
            </a:r>
            <a:r>
              <a:rPr lang="ro-RO" sz="2000" dirty="0">
                <a:latin typeface="Tahoma "/>
                <a:ea typeface="Tahoma" pitchFamily="34" charset="0"/>
                <a:cs typeface="Tahoma" pitchFamily="34" charset="0"/>
              </a:rPr>
              <a:t>)</a:t>
            </a:r>
            <a:r>
              <a:rPr lang="vi-VN" sz="2000" dirty="0">
                <a:solidFill>
                  <a:schemeClr val="tx1"/>
                </a:solidFill>
                <a:latin typeface="Tahoma "/>
                <a:ea typeface="Tahoma" pitchFamily="34" charset="0"/>
                <a:cs typeface="Tahoma" pitchFamily="34" charset="0"/>
              </a:rPr>
              <a:t>.</a:t>
            </a:r>
            <a:endParaRPr lang="en-US" sz="2000" dirty="0">
              <a:solidFill>
                <a:schemeClr val="tx1"/>
              </a:solidFill>
              <a:latin typeface="Tahoma "/>
              <a:ea typeface="Tahoma" pitchFamily="34" charset="0"/>
              <a:cs typeface="Tahoma" pitchFamily="34" charset="0"/>
            </a:endParaRPr>
          </a:p>
          <a:p>
            <a:pPr algn="just"/>
            <a:r>
              <a:rPr lang="vi-VN" sz="2000" dirty="0">
                <a:latin typeface="+mj-lt"/>
              </a:rPr>
              <a:t>Creșterea nivelului mării datorită fenomenelor cu declanșare lentă constituie, de asemenea, un motiv de îngrijorare crescândă pentru zonele costiere, care produc ~ 40 % din PIB-ul UE și găzduiesc ~ 40 % din populația Uniunii. Pierderile sunt distribuite inegal, afectând regiunile care se confruntă deja cu provocări cum ar fi o creșterea economică scăzută sau șomajul ridicat în rândul tinerilor. </a:t>
            </a:r>
            <a:endParaRPr lang="en-US" sz="2000" dirty="0">
              <a:latin typeface="+mj-lt"/>
            </a:endParaRPr>
          </a:p>
        </p:txBody>
      </p:sp>
    </p:spTree>
    <p:extLst>
      <p:ext uri="{BB962C8B-B14F-4D97-AF65-F5344CB8AC3E}">
        <p14:creationId xmlns:p14="http://schemas.microsoft.com/office/powerpoint/2010/main" val="2680649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lstStyle/>
          <a:p>
            <a:pPr algn="just" fontAlgn="ctr"/>
            <a:r>
              <a:rPr lang="vi-VN" dirty="0"/>
              <a:t>Media temperaturilor globale a crescut semnificativ de la Revoluția Industrială încoace, iar ultimul deceniu (2009-2018) a fost </a:t>
            </a:r>
            <a:r>
              <a:rPr lang="vi-VN" u="sng" dirty="0">
                <a:hlinkClick r:id="rId2"/>
              </a:rPr>
              <a:t>cel mai cald deceniu de când se înregistrează temperaturile</a:t>
            </a:r>
            <a:r>
              <a:rPr lang="vi-VN" dirty="0"/>
              <a:t>. Dintre cei mai calzi 18 ani, 17 s-au înregistrat din 2000 până în prezent.</a:t>
            </a:r>
          </a:p>
          <a:p>
            <a:pPr algn="just" fontAlgn="ctr"/>
            <a:r>
              <a:rPr lang="vi-VN" dirty="0"/>
              <a:t>Conform </a:t>
            </a:r>
            <a:r>
              <a:rPr lang="vi-VN" u="sng" dirty="0">
                <a:hlinkClick r:id="rId3"/>
              </a:rPr>
              <a:t>serviciului Copernicus privind schimbările climatice</a:t>
            </a:r>
            <a:r>
              <a:rPr lang="vi-VN" dirty="0"/>
              <a:t>, anul 2019 a fost, de asemenea, </a:t>
            </a:r>
            <a:r>
              <a:rPr lang="vi-VN" u="sng" dirty="0">
                <a:hlinkClick r:id="rId4"/>
              </a:rPr>
              <a:t>cel mai cald an înregistrat</a:t>
            </a:r>
            <a:r>
              <a:rPr lang="vi-VN" dirty="0"/>
              <a:t> în Europa. Majoritatea probelor arată că acest lucru este cauzat de creșterea emisiilor de gaze cu efect de seră produse de activitatea umană.</a:t>
            </a:r>
          </a:p>
          <a:p>
            <a:endParaRPr lang="en-US" dirty="0"/>
          </a:p>
        </p:txBody>
      </p:sp>
    </p:spTree>
    <p:extLst>
      <p:ext uri="{BB962C8B-B14F-4D97-AF65-F5344CB8AC3E}">
        <p14:creationId xmlns:p14="http://schemas.microsoft.com/office/powerpoint/2010/main" val="903750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2800" dirty="0" err="1">
                <a:latin typeface="Tahoma" pitchFamily="34" charset="0"/>
                <a:ea typeface="Tahoma" pitchFamily="34" charset="0"/>
                <a:cs typeface="Tahoma" pitchFamily="34" charset="0"/>
              </a:rPr>
              <a:t>Strategii</a:t>
            </a:r>
            <a:r>
              <a:rPr lang="en-US" sz="2800" dirty="0">
                <a:latin typeface="Tahoma" pitchFamily="34" charset="0"/>
                <a:ea typeface="Tahoma" pitchFamily="34" charset="0"/>
                <a:cs typeface="Tahoma" pitchFamily="34" charset="0"/>
              </a:rPr>
              <a:t> de </a:t>
            </a:r>
            <a:r>
              <a:rPr lang="en-US" sz="2800" dirty="0" err="1">
                <a:latin typeface="Tahoma" pitchFamily="34" charset="0"/>
                <a:ea typeface="Tahoma" pitchFamily="34" charset="0"/>
                <a:cs typeface="Tahoma" pitchFamily="34" charset="0"/>
              </a:rPr>
              <a:t>mediu</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Schimb</a:t>
            </a:r>
            <a:r>
              <a:rPr lang="ro-RO" sz="2800" dirty="0">
                <a:latin typeface="Tahoma" pitchFamily="34" charset="0"/>
                <a:ea typeface="Tahoma" pitchFamily="34" charset="0"/>
                <a:cs typeface="Tahoma" pitchFamily="34" charset="0"/>
              </a:rPr>
              <a:t>ă</a:t>
            </a:r>
            <a:r>
              <a:rPr lang="en-US" sz="2800" dirty="0" err="1">
                <a:latin typeface="Tahoma" pitchFamily="34" charset="0"/>
                <a:ea typeface="Tahoma" pitchFamily="34" charset="0"/>
                <a:cs typeface="Tahoma" pitchFamily="34" charset="0"/>
              </a:rPr>
              <a:t>ri</a:t>
            </a:r>
            <a:r>
              <a:rPr lang="en-US" sz="2800" dirty="0">
                <a:latin typeface="Tahoma" pitchFamily="34" charset="0"/>
                <a:ea typeface="Tahoma" pitchFamily="34" charset="0"/>
                <a:cs typeface="Tahoma" pitchFamily="34" charset="0"/>
              </a:rPr>
              <a:t> </a:t>
            </a:r>
            <a:r>
              <a:rPr lang="en-US" sz="2800" dirty="0" err="1">
                <a:latin typeface="Tahoma" pitchFamily="34" charset="0"/>
                <a:ea typeface="Tahoma" pitchFamily="34" charset="0"/>
                <a:cs typeface="Tahoma" pitchFamily="34" charset="0"/>
              </a:rPr>
              <a:t>climatice</a:t>
            </a:r>
            <a:endParaRPr lang="en-US" sz="2800" dirty="0"/>
          </a:p>
        </p:txBody>
      </p:sp>
      <p:sp>
        <p:nvSpPr>
          <p:cNvPr id="3" name="Content Placeholder 2"/>
          <p:cNvSpPr>
            <a:spLocks noGrp="1"/>
          </p:cNvSpPr>
          <p:nvPr>
            <p:ph idx="1"/>
          </p:nvPr>
        </p:nvSpPr>
        <p:spPr/>
        <p:txBody>
          <a:bodyPr/>
          <a:lstStyle/>
          <a:p>
            <a:r>
              <a:rPr lang="en-US" dirty="0"/>
              <a:t>https://www.copernicus.eu/</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990724"/>
            <a:ext cx="7391399"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5701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err="1">
                <a:latin typeface="Tahoma" pitchFamily="34" charset="0"/>
                <a:ea typeface="Tahoma" pitchFamily="34" charset="0"/>
                <a:cs typeface="Tahoma" pitchFamily="34" charset="0"/>
              </a:rPr>
              <a:t>Strategii</a:t>
            </a:r>
            <a:r>
              <a:rPr lang="en-US" sz="3000" dirty="0">
                <a:latin typeface="Tahoma" pitchFamily="34" charset="0"/>
                <a:ea typeface="Tahoma" pitchFamily="34" charset="0"/>
                <a:cs typeface="Tahoma" pitchFamily="34" charset="0"/>
              </a:rPr>
              <a:t> de </a:t>
            </a:r>
            <a:r>
              <a:rPr lang="en-US" sz="3000" dirty="0" err="1">
                <a:latin typeface="Tahoma" pitchFamily="34" charset="0"/>
                <a:ea typeface="Tahoma" pitchFamily="34" charset="0"/>
                <a:cs typeface="Tahoma" pitchFamily="34" charset="0"/>
              </a:rPr>
              <a:t>mediu</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Schimb</a:t>
            </a:r>
            <a:r>
              <a:rPr lang="ro-RO" sz="3000" dirty="0">
                <a:latin typeface="Tahoma" pitchFamily="34" charset="0"/>
                <a:ea typeface="Tahoma" pitchFamily="34" charset="0"/>
                <a:cs typeface="Tahoma" pitchFamily="34" charset="0"/>
              </a:rPr>
              <a:t>ă</a:t>
            </a:r>
            <a:r>
              <a:rPr lang="en-US" sz="3000" dirty="0" err="1">
                <a:latin typeface="Tahoma" pitchFamily="34" charset="0"/>
                <a:ea typeface="Tahoma" pitchFamily="34" charset="0"/>
                <a:cs typeface="Tahoma" pitchFamily="34" charset="0"/>
              </a:rPr>
              <a:t>ri</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climatice</a:t>
            </a:r>
            <a:endParaRPr lang="en-US" sz="3000" dirty="0"/>
          </a:p>
        </p:txBody>
      </p:sp>
      <p:sp>
        <p:nvSpPr>
          <p:cNvPr id="3" name="Content Placeholder 2"/>
          <p:cNvSpPr>
            <a:spLocks noGrp="1"/>
          </p:cNvSpPr>
          <p:nvPr>
            <p:ph idx="1"/>
          </p:nvPr>
        </p:nvSpPr>
        <p:spPr/>
        <p:txBody>
          <a:bodyPr/>
          <a:lstStyle/>
          <a:p>
            <a:pPr algn="just" fontAlgn="ctr"/>
            <a:r>
              <a:rPr lang="vi-VN" dirty="0"/>
              <a:t>Conform Agenției Europene de Mediu, Uniunea Europeană este </a:t>
            </a:r>
            <a:r>
              <a:rPr lang="vi-VN" b="1" dirty="0"/>
              <a:t>al treilea cel mai mare generator de gaze cu efect de seră</a:t>
            </a:r>
            <a:r>
              <a:rPr lang="vi-VN" dirty="0"/>
              <a:t> din lume, după China și SUA. Sectorul energetic emitea 80,7 % din gazele cu efect de seră din UE în 2017. Eforturile comune de atenuare a riscurilor sunt esențiale, întrucât schimbările climatice afectează toate țările UE, chiar dacă nu în același mod.</a:t>
            </a:r>
          </a:p>
          <a:p>
            <a:pPr algn="just"/>
            <a:endParaRPr lang="en-US" dirty="0"/>
          </a:p>
        </p:txBody>
      </p:sp>
    </p:spTree>
    <p:extLst>
      <p:ext uri="{BB962C8B-B14F-4D97-AF65-F5344CB8AC3E}">
        <p14:creationId xmlns:p14="http://schemas.microsoft.com/office/powerpoint/2010/main" val="3033455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err="1">
                <a:latin typeface="Tahoma" pitchFamily="34" charset="0"/>
                <a:ea typeface="Tahoma" pitchFamily="34" charset="0"/>
                <a:cs typeface="Tahoma" pitchFamily="34" charset="0"/>
              </a:rPr>
              <a:t>Strategii</a:t>
            </a:r>
            <a:r>
              <a:rPr lang="en-US" sz="3000" dirty="0">
                <a:latin typeface="Tahoma" pitchFamily="34" charset="0"/>
                <a:ea typeface="Tahoma" pitchFamily="34" charset="0"/>
                <a:cs typeface="Tahoma" pitchFamily="34" charset="0"/>
              </a:rPr>
              <a:t> de </a:t>
            </a:r>
            <a:r>
              <a:rPr lang="en-US" sz="3000" dirty="0" err="1">
                <a:latin typeface="Tahoma" pitchFamily="34" charset="0"/>
                <a:ea typeface="Tahoma" pitchFamily="34" charset="0"/>
                <a:cs typeface="Tahoma" pitchFamily="34" charset="0"/>
              </a:rPr>
              <a:t>mediu</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Schimb</a:t>
            </a:r>
            <a:r>
              <a:rPr lang="ro-RO" sz="3000" dirty="0">
                <a:latin typeface="Tahoma" pitchFamily="34" charset="0"/>
                <a:ea typeface="Tahoma" pitchFamily="34" charset="0"/>
                <a:cs typeface="Tahoma" pitchFamily="34" charset="0"/>
              </a:rPr>
              <a:t>ă</a:t>
            </a:r>
            <a:r>
              <a:rPr lang="en-US" sz="3000" dirty="0" err="1">
                <a:latin typeface="Tahoma" pitchFamily="34" charset="0"/>
                <a:ea typeface="Tahoma" pitchFamily="34" charset="0"/>
                <a:cs typeface="Tahoma" pitchFamily="34" charset="0"/>
              </a:rPr>
              <a:t>ri</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climatice</a:t>
            </a:r>
            <a:endParaRPr lang="en-US" sz="3000" dirty="0"/>
          </a:p>
        </p:txBody>
      </p:sp>
      <p:sp>
        <p:nvSpPr>
          <p:cNvPr id="3" name="Content Placeholder 2"/>
          <p:cNvSpPr>
            <a:spLocks noGrp="1"/>
          </p:cNvSpPr>
          <p:nvPr>
            <p:ph idx="1"/>
          </p:nvPr>
        </p:nvSpPr>
        <p:spPr/>
        <p:txBody>
          <a:bodyPr>
            <a:normAutofit fontScale="92500" lnSpcReduction="10000"/>
          </a:bodyPr>
          <a:lstStyle/>
          <a:p>
            <a:pPr algn="just"/>
            <a:r>
              <a:rPr lang="vi-VN" b="1" dirty="0"/>
              <a:t>Oamenii de știință avertizează că, dacă nu se iau măsuri urgente, până în 2060 încălzirea globală va depăși probabil cu mai mult de 2°C nivelurile preindustriale, iar această depășire ar putea ajunge chiar la 5°C până la sfârșitul secolului.</a:t>
            </a:r>
            <a:endParaRPr lang="ro-RO" b="1" dirty="0"/>
          </a:p>
          <a:p>
            <a:pPr algn="just"/>
            <a:r>
              <a:rPr lang="vi-VN" dirty="0"/>
              <a:t>Creșterea temperaturilor și intensificarea fenomenelor meteorologice vor genera, de asemenea, costuri uriașe pentru economia UE și vor afecta capacitatea țărilor de a produce alimente.</a:t>
            </a:r>
            <a:endParaRPr lang="ro-RO" dirty="0"/>
          </a:p>
          <a:p>
            <a:pPr algn="just"/>
            <a:r>
              <a:rPr lang="vi-VN" dirty="0"/>
              <a:t>UE este unul dintre semnatarii Acordului de la Paris, care are drept obiectiv limitarea încălzirii globale la mult sub 2°C și continuarea eforturilor de limitare a acesteia la 1,5°C.</a:t>
            </a:r>
          </a:p>
          <a:p>
            <a:pPr algn="just"/>
            <a:r>
              <a:rPr lang="vi-VN" dirty="0"/>
              <a:t>Țările UE au aprobat obiectivul de realizare a neutralității climatice până în 2050, în conformitate cu Acordul de la Paris.</a:t>
            </a:r>
          </a:p>
          <a:p>
            <a:endParaRPr lang="en-US" dirty="0"/>
          </a:p>
        </p:txBody>
      </p:sp>
    </p:spTree>
    <p:extLst>
      <p:ext uri="{BB962C8B-B14F-4D97-AF65-F5344CB8AC3E}">
        <p14:creationId xmlns:p14="http://schemas.microsoft.com/office/powerpoint/2010/main" val="661346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92500" lnSpcReduction="10000"/>
          </a:bodyPr>
          <a:lstStyle/>
          <a:p>
            <a:pPr algn="just"/>
            <a:r>
              <a:rPr lang="vi-VN" sz="2200" dirty="0">
                <a:latin typeface="+mj-lt"/>
              </a:rPr>
              <a:t>În decembrie 2020, având în vedere necesitatea de a </a:t>
            </a:r>
            <a:r>
              <a:rPr lang="vi-VN" sz="2200" b="1" dirty="0">
                <a:latin typeface="+mj-lt"/>
              </a:rPr>
              <a:t>crește nivelul de ambiție în materie de climă</a:t>
            </a:r>
            <a:r>
              <a:rPr lang="vi-VN" sz="2200" dirty="0">
                <a:latin typeface="+mj-lt"/>
              </a:rPr>
              <a:t>, astfel cum se prevede și în Acordul de la Paris, Consiliul European a aprobat un nou obiectiv de reducere a emisiilor pentru 2030. Liderii UE au convenit asupra unui obiectiv obligatoriu al UE de reducere internă netă a emisiilor de gaze cu efect de seră cu </a:t>
            </a:r>
            <a:r>
              <a:rPr lang="vi-VN" sz="2200" b="1" dirty="0">
                <a:latin typeface="+mj-lt"/>
              </a:rPr>
              <a:t>cel puțin 55% până în 2030 în comparație cu 1990</a:t>
            </a:r>
            <a:r>
              <a:rPr lang="vi-VN" sz="2200" dirty="0">
                <a:latin typeface="+mj-lt"/>
              </a:rPr>
              <a:t>. UE își va ridica nivelul de ambiție în materie de climă într-un mod care va:</a:t>
            </a:r>
          </a:p>
          <a:p>
            <a:pPr lvl="1" algn="just"/>
            <a:r>
              <a:rPr lang="en-US" sz="2200" dirty="0">
                <a:latin typeface="+mj-lt"/>
              </a:rPr>
              <a:t>- </a:t>
            </a:r>
            <a:r>
              <a:rPr lang="vi-VN" sz="2200" dirty="0">
                <a:latin typeface="+mj-lt"/>
              </a:rPr>
              <a:t>stimula </a:t>
            </a:r>
            <a:r>
              <a:rPr lang="vi-VN" sz="2200" b="1" dirty="0">
                <a:latin typeface="+mj-lt"/>
              </a:rPr>
              <a:t>creșterea economică durabilă</a:t>
            </a:r>
            <a:r>
              <a:rPr lang="en-US" sz="2200" b="1" dirty="0">
                <a:latin typeface="+mj-lt"/>
              </a:rPr>
              <a:t>;</a:t>
            </a:r>
            <a:endParaRPr lang="vi-VN" sz="2200" dirty="0">
              <a:latin typeface="+mj-lt"/>
            </a:endParaRPr>
          </a:p>
          <a:p>
            <a:pPr lvl="1" algn="just"/>
            <a:r>
              <a:rPr lang="en-US" sz="2200" dirty="0">
                <a:latin typeface="+mj-lt"/>
              </a:rPr>
              <a:t>- </a:t>
            </a:r>
            <a:r>
              <a:rPr lang="vi-VN" sz="2200" dirty="0">
                <a:latin typeface="+mj-lt"/>
              </a:rPr>
              <a:t>crea </a:t>
            </a:r>
            <a:r>
              <a:rPr lang="vi-VN" sz="2200" b="1" dirty="0">
                <a:latin typeface="+mj-lt"/>
              </a:rPr>
              <a:t>locuri de muncă</a:t>
            </a:r>
            <a:r>
              <a:rPr lang="en-US" sz="2200" b="1" dirty="0">
                <a:latin typeface="+mj-lt"/>
              </a:rPr>
              <a:t>;</a:t>
            </a:r>
            <a:endParaRPr lang="vi-VN" sz="2200" dirty="0">
              <a:latin typeface="+mj-lt"/>
            </a:endParaRPr>
          </a:p>
          <a:p>
            <a:pPr lvl="1" algn="just"/>
            <a:r>
              <a:rPr lang="en-US" sz="2200" dirty="0">
                <a:latin typeface="+mj-lt"/>
              </a:rPr>
              <a:t>-</a:t>
            </a:r>
            <a:r>
              <a:rPr lang="vi-VN" sz="2200" dirty="0">
                <a:latin typeface="+mj-lt"/>
              </a:rPr>
              <a:t>aduce </a:t>
            </a:r>
            <a:r>
              <a:rPr lang="vi-VN" sz="2200" b="1" dirty="0">
                <a:latin typeface="+mj-lt"/>
              </a:rPr>
              <a:t>beneficii pe planul sănătății și al mediului</a:t>
            </a:r>
            <a:r>
              <a:rPr lang="vi-VN" sz="2200" dirty="0">
                <a:latin typeface="+mj-lt"/>
              </a:rPr>
              <a:t> pentru cetățenii UE</a:t>
            </a:r>
            <a:r>
              <a:rPr lang="en-US" sz="2200" dirty="0">
                <a:latin typeface="+mj-lt"/>
              </a:rPr>
              <a:t>;</a:t>
            </a:r>
            <a:endParaRPr lang="vi-VN" sz="2200" dirty="0">
              <a:latin typeface="+mj-lt"/>
            </a:endParaRPr>
          </a:p>
          <a:p>
            <a:pPr lvl="1" algn="just"/>
            <a:r>
              <a:rPr lang="en-US" sz="2200" dirty="0">
                <a:latin typeface="+mj-lt"/>
              </a:rPr>
              <a:t>- </a:t>
            </a:r>
            <a:r>
              <a:rPr lang="vi-VN" sz="2200" dirty="0">
                <a:latin typeface="+mj-lt"/>
              </a:rPr>
              <a:t>contribui la </a:t>
            </a:r>
            <a:r>
              <a:rPr lang="vi-VN" sz="2200" b="1" dirty="0">
                <a:latin typeface="+mj-lt"/>
              </a:rPr>
              <a:t>competitivitatea</a:t>
            </a:r>
            <a:r>
              <a:rPr lang="vi-VN" sz="2200" dirty="0">
                <a:latin typeface="+mj-lt"/>
              </a:rPr>
              <a:t> pe termen lung a economiei UE </a:t>
            </a:r>
            <a:r>
              <a:rPr lang="vi-VN" sz="2200" b="1" dirty="0">
                <a:latin typeface="+mj-lt"/>
              </a:rPr>
              <a:t>la nivel mondial</a:t>
            </a:r>
            <a:r>
              <a:rPr lang="vi-VN" sz="2200" dirty="0">
                <a:latin typeface="+mj-lt"/>
              </a:rPr>
              <a:t> prin promovarea inovării în tehnologiile verzi</a:t>
            </a:r>
            <a:r>
              <a:rPr lang="en-US" sz="2200" dirty="0">
                <a:latin typeface="+mj-lt"/>
              </a:rPr>
              <a:t>.</a:t>
            </a:r>
            <a:endParaRPr lang="vi-VN" sz="2200" dirty="0">
              <a:latin typeface="+mj-lt"/>
            </a:endParaRPr>
          </a:p>
          <a:p>
            <a:endParaRPr lang="en-US" dirty="0"/>
          </a:p>
        </p:txBody>
      </p:sp>
    </p:spTree>
    <p:extLst>
      <p:ext uri="{BB962C8B-B14F-4D97-AF65-F5344CB8AC3E}">
        <p14:creationId xmlns:p14="http://schemas.microsoft.com/office/powerpoint/2010/main" val="2837809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În decembrie 2020, liderii UE au convenit că </a:t>
            </a:r>
            <a:r>
              <a:rPr lang="vi-VN" b="1" dirty="0"/>
              <a:t>30 % din totalul cheltuielilor</a:t>
            </a:r>
            <a:r>
              <a:rPr lang="vi-VN" dirty="0"/>
              <a:t> din bugetul UE pentru perioada 2021-2027 și Next Generation EU vor viza proiecte legate de climă. Cheltuielile din cadrul ambelor bugete vor respecta obiectivul UE de realizare a neutralității climatice până în 2050, obiectivele climatice ale UE pentru 2030 și Acordul de la Paris.</a:t>
            </a:r>
            <a:endParaRPr lang="en-US" dirty="0"/>
          </a:p>
        </p:txBody>
      </p:sp>
    </p:spTree>
    <p:extLst>
      <p:ext uri="{BB962C8B-B14F-4D97-AF65-F5344CB8AC3E}">
        <p14:creationId xmlns:p14="http://schemas.microsoft.com/office/powerpoint/2010/main" val="2519935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Next Generation EU </a:t>
            </a:r>
            <a:r>
              <a:rPr lang="en-US" dirty="0"/>
              <a:t>- </a:t>
            </a:r>
            <a:r>
              <a:rPr lang="vi-VN" dirty="0">
                <a:latin typeface="+mj-lt"/>
              </a:rPr>
              <a:t>cheltuielil</a:t>
            </a:r>
            <a:r>
              <a:rPr lang="en-US" dirty="0">
                <a:latin typeface="+mj-lt"/>
              </a:rPr>
              <a:t>e</a:t>
            </a:r>
            <a:r>
              <a:rPr lang="vi-VN" dirty="0">
                <a:latin typeface="+mj-lt"/>
              </a:rPr>
              <a:t> legate de climă și energie </a:t>
            </a:r>
            <a:r>
              <a:rPr lang="ro-RO" dirty="0">
                <a:latin typeface="Tahoma "/>
              </a:rPr>
              <a:t>î</a:t>
            </a:r>
            <a:r>
              <a:rPr lang="en-US" dirty="0">
                <a:latin typeface="Tahoma "/>
              </a:rPr>
              <a:t>n </a:t>
            </a:r>
            <a:r>
              <a:rPr lang="en-US" dirty="0" err="1">
                <a:latin typeface="Tahoma "/>
              </a:rPr>
              <a:t>perioada</a:t>
            </a:r>
            <a:r>
              <a:rPr lang="en-US" dirty="0">
                <a:latin typeface="Tahoma "/>
              </a:rPr>
              <a:t> </a:t>
            </a:r>
            <a:r>
              <a:rPr lang="vi-VN" dirty="0">
                <a:latin typeface="Tahoma "/>
              </a:rPr>
              <a:t>2021-2023</a:t>
            </a:r>
            <a:endParaRPr lang="ro-RO" dirty="0">
              <a:latin typeface="Tahoma "/>
            </a:endParaRPr>
          </a:p>
          <a:p>
            <a:pPr algn="just"/>
            <a:endParaRPr lang="en-US" dirty="0">
              <a:latin typeface="Tahoma "/>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1150" y="2362200"/>
            <a:ext cx="59817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641535" y="3244334"/>
            <a:ext cx="3860929" cy="369332"/>
          </a:xfrm>
          <a:prstGeom prst="rect">
            <a:avLst/>
          </a:prstGeom>
        </p:spPr>
        <p:txBody>
          <a:bodyPr wrap="none">
            <a:spAutoFit/>
          </a:bodyPr>
          <a:lstStyle/>
          <a:p>
            <a:r>
              <a:rPr lang="en-US" dirty="0"/>
              <a:t>https://www.iea.org/data-and-statistics</a:t>
            </a:r>
          </a:p>
        </p:txBody>
      </p:sp>
    </p:spTree>
    <p:extLst>
      <p:ext uri="{BB962C8B-B14F-4D97-AF65-F5344CB8AC3E}">
        <p14:creationId xmlns:p14="http://schemas.microsoft.com/office/powerpoint/2010/main" val="3824594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a:bodyPr>
          <a:lstStyle/>
          <a:p>
            <a:pPr algn="just"/>
            <a:r>
              <a:rPr lang="en-US" dirty="0">
                <a:latin typeface="Tahoma" pitchFamily="34" charset="0"/>
                <a:ea typeface="Tahoma" pitchFamily="34" charset="0"/>
                <a:cs typeface="Tahoma" pitchFamily="34" charset="0"/>
              </a:rPr>
              <a:t>La 24 </a:t>
            </a:r>
            <a:r>
              <a:rPr lang="en-US" dirty="0" err="1">
                <a:latin typeface="Tahoma" pitchFamily="34" charset="0"/>
                <a:ea typeface="Tahoma" pitchFamily="34" charset="0"/>
                <a:cs typeface="Tahoma" pitchFamily="34" charset="0"/>
              </a:rPr>
              <a:t>februarie</a:t>
            </a:r>
            <a:r>
              <a:rPr lang="en-US" dirty="0">
                <a:latin typeface="Tahoma" pitchFamily="34" charset="0"/>
                <a:ea typeface="Tahoma" pitchFamily="34" charset="0"/>
                <a:cs typeface="Tahoma" pitchFamily="34" charset="0"/>
              </a:rPr>
              <a:t> 2021, </a:t>
            </a:r>
            <a:r>
              <a:rPr lang="vi-VN" dirty="0">
                <a:latin typeface="Tahoma" pitchFamily="34" charset="0"/>
                <a:ea typeface="Tahoma" pitchFamily="34" charset="0"/>
                <a:cs typeface="Tahoma" pitchFamily="34" charset="0"/>
              </a:rPr>
              <a:t>Comisia Europeană a adoptat o nouă strategie a UE privind adaptarea la schimbările climatice</a:t>
            </a:r>
            <a:r>
              <a:rPr lang="en-US" dirty="0">
                <a:latin typeface="Tahoma" pitchFamily="34" charset="0"/>
                <a:ea typeface="Tahoma" pitchFamily="34" charset="0"/>
                <a:cs typeface="Tahoma" pitchFamily="34" charset="0"/>
              </a:rPr>
              <a:t>.</a:t>
            </a:r>
            <a:endParaRPr lang="vi-VN" dirty="0">
              <a:latin typeface="Tahoma" pitchFamily="34" charset="0"/>
              <a:ea typeface="Tahoma" pitchFamily="34" charset="0"/>
              <a:cs typeface="Tahoma" pitchFamily="34" charset="0"/>
            </a:endParaRPr>
          </a:p>
          <a:p>
            <a:pPr algn="just"/>
            <a:r>
              <a:rPr lang="en-US" dirty="0" err="1">
                <a:latin typeface="Tahoma" pitchFamily="34" charset="0"/>
                <a:ea typeface="Tahoma" pitchFamily="34" charset="0"/>
                <a:cs typeface="Tahoma" pitchFamily="34" charset="0"/>
              </a:rPr>
              <a:t>Strategia</a:t>
            </a:r>
            <a:r>
              <a:rPr lang="en-US"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definește calea de urmat pentru a face față consecințelor inevitabile ale schimbărilor climatice.</a:t>
            </a:r>
            <a:endParaRPr lang="en-US" dirty="0">
              <a:latin typeface="Tahoma" pitchFamily="34" charset="0"/>
              <a:ea typeface="Tahoma" pitchFamily="34" charset="0"/>
              <a:cs typeface="Tahoma" pitchFamily="34" charset="0"/>
            </a:endParaRPr>
          </a:p>
          <a:p>
            <a:pPr algn="just"/>
            <a:r>
              <a:rPr lang="es-ES" dirty="0" err="1">
                <a:latin typeface="Tahoma" pitchFamily="34" charset="0"/>
                <a:ea typeface="Tahoma" pitchFamily="34" charset="0"/>
                <a:cs typeface="Tahoma" pitchFamily="34" charset="0"/>
              </a:rPr>
              <a:t>Pornind</a:t>
            </a:r>
            <a:r>
              <a:rPr lang="es-ES" dirty="0">
                <a:latin typeface="Tahoma" pitchFamily="34" charset="0"/>
                <a:ea typeface="Tahoma" pitchFamily="34" charset="0"/>
                <a:cs typeface="Tahoma" pitchFamily="34" charset="0"/>
              </a:rPr>
              <a:t> de la </a:t>
            </a:r>
            <a:r>
              <a:rPr lang="es-ES" dirty="0" err="1">
                <a:latin typeface="Tahoma" pitchFamily="34" charset="0"/>
                <a:ea typeface="Tahoma" pitchFamily="34" charset="0"/>
                <a:cs typeface="Tahoma" pitchFamily="34" charset="0"/>
              </a:rPr>
              <a:t>Strategia</a:t>
            </a:r>
            <a:r>
              <a:rPr lang="es-ES" dirty="0">
                <a:latin typeface="Tahoma" pitchFamily="34" charset="0"/>
                <a:ea typeface="Tahoma" pitchFamily="34" charset="0"/>
                <a:cs typeface="Tahoma" pitchFamily="34" charset="0"/>
              </a:rPr>
              <a:t> de </a:t>
            </a:r>
            <a:r>
              <a:rPr lang="it-IT" dirty="0">
                <a:latin typeface="Tahoma" pitchFamily="34" charset="0"/>
                <a:ea typeface="Tahoma" pitchFamily="34" charset="0"/>
                <a:cs typeface="Tahoma" pitchFamily="34" charset="0"/>
              </a:rPr>
              <a:t>adaptare la schimbările climatice din 2013, scopul propunerilor prezentate </a:t>
            </a:r>
            <a:r>
              <a:rPr lang="ro-RO" dirty="0">
                <a:latin typeface="Tahoma" pitchFamily="34" charset="0"/>
                <a:ea typeface="Tahoma" pitchFamily="34" charset="0"/>
                <a:cs typeface="Tahoma" pitchFamily="34" charset="0"/>
              </a:rPr>
              <a:t>î</a:t>
            </a:r>
            <a:r>
              <a:rPr lang="it-IT" dirty="0">
                <a:latin typeface="Tahoma" pitchFamily="34" charset="0"/>
                <a:ea typeface="Tahoma" pitchFamily="34" charset="0"/>
                <a:cs typeface="Tahoma" pitchFamily="34" charset="0"/>
              </a:rPr>
              <a:t>n noua strategie este să se</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concentreze </a:t>
            </a:r>
            <a:r>
              <a:rPr lang="ro-RO" dirty="0">
                <a:latin typeface="Tahoma" pitchFamily="34" charset="0"/>
                <a:ea typeface="Tahoma" pitchFamily="34" charset="0"/>
                <a:cs typeface="Tahoma" pitchFamily="34" charset="0"/>
              </a:rPr>
              <a:t>în special </a:t>
            </a:r>
            <a:r>
              <a:rPr lang="vi-VN" dirty="0">
                <a:latin typeface="Tahoma" pitchFamily="34" charset="0"/>
                <a:ea typeface="Tahoma" pitchFamily="34" charset="0"/>
                <a:cs typeface="Tahoma" pitchFamily="34" charset="0"/>
              </a:rPr>
              <a:t>pe elaborarea de soluții </a:t>
            </a:r>
            <a:r>
              <a:rPr lang="ro-RO" dirty="0">
                <a:latin typeface="Tahoma" pitchFamily="34" charset="0"/>
                <a:ea typeface="Tahoma" pitchFamily="34" charset="0"/>
                <a:cs typeface="Tahoma" pitchFamily="34" charset="0"/>
              </a:rPr>
              <a:t>și nu doar </a:t>
            </a:r>
            <a:r>
              <a:rPr lang="vi-VN" dirty="0">
                <a:latin typeface="Tahoma" pitchFamily="34" charset="0"/>
                <a:ea typeface="Tahoma" pitchFamily="34" charset="0"/>
                <a:cs typeface="Tahoma" pitchFamily="34" charset="0"/>
              </a:rPr>
              <a:t> pe înțelegerea problemei și să se treacă de la</a:t>
            </a:r>
            <a:r>
              <a:rPr lang="ro-RO"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planificare</a:t>
            </a:r>
            <a:r>
              <a:rPr lang="en-US" dirty="0">
                <a:latin typeface="Tahoma" pitchFamily="34" charset="0"/>
                <a:ea typeface="Tahoma" pitchFamily="34" charset="0"/>
                <a:cs typeface="Tahoma" pitchFamily="34" charset="0"/>
              </a:rPr>
              <a:t> la </a:t>
            </a:r>
            <a:r>
              <a:rPr lang="en-US" dirty="0" err="1">
                <a:latin typeface="Tahoma" pitchFamily="34" charset="0"/>
                <a:ea typeface="Tahoma" pitchFamily="34" charset="0"/>
                <a:cs typeface="Tahoma" pitchFamily="34" charset="0"/>
              </a:rPr>
              <a:t>punerea</a:t>
            </a:r>
            <a:r>
              <a:rPr lang="en-US"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în</a:t>
            </a:r>
            <a:r>
              <a:rPr lang="en-US"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aplicare</a:t>
            </a:r>
            <a:r>
              <a:rPr lang="en-US" dirty="0">
                <a:latin typeface="Tahoma" pitchFamily="34" charset="0"/>
                <a:ea typeface="Tahoma" pitchFamily="34" charset="0"/>
                <a:cs typeface="Tahoma" pitchFamily="34" charset="0"/>
              </a:rPr>
              <a:t>.</a:t>
            </a:r>
          </a:p>
        </p:txBody>
      </p:sp>
    </p:spTree>
    <p:extLst>
      <p:ext uri="{BB962C8B-B14F-4D97-AF65-F5344CB8AC3E}">
        <p14:creationId xmlns:p14="http://schemas.microsoft.com/office/powerpoint/2010/main" val="1873970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Autofit/>
          </a:bodyPr>
          <a:lstStyle/>
          <a:p>
            <a:pPr algn="just"/>
            <a:r>
              <a:rPr lang="it-IT" sz="2200" dirty="0">
                <a:latin typeface="Tahoma" pitchFamily="34" charset="0"/>
                <a:ea typeface="Tahoma" pitchFamily="34" charset="0"/>
                <a:cs typeface="Tahoma" pitchFamily="34" charset="0"/>
              </a:rPr>
              <a:t>La acțiunile </a:t>
            </a:r>
            <a:r>
              <a:rPr lang="ro-RO" sz="2200" dirty="0">
                <a:latin typeface="Tahoma" pitchFamily="34" charset="0"/>
                <a:ea typeface="Tahoma" pitchFamily="34" charset="0"/>
                <a:cs typeface="Tahoma" pitchFamily="34" charset="0"/>
              </a:rPr>
              <a:t>UE </a:t>
            </a:r>
            <a:r>
              <a:rPr lang="it-IT" sz="2200" dirty="0">
                <a:latin typeface="Tahoma" pitchFamily="34" charset="0"/>
                <a:ea typeface="Tahoma" pitchFamily="34" charset="0"/>
                <a:cs typeface="Tahoma" pitchFamily="34" charset="0"/>
              </a:rPr>
              <a:t>de adaptare la schimbările climatice trebuie să participe toate componentele</a:t>
            </a:r>
            <a:r>
              <a:rPr lang="ro-RO" sz="2200" dirty="0">
                <a:latin typeface="Tahoma" pitchFamily="34" charset="0"/>
                <a:ea typeface="Tahoma" pitchFamily="34" charset="0"/>
                <a:cs typeface="Tahoma" pitchFamily="34" charset="0"/>
              </a:rPr>
              <a:t> </a:t>
            </a:r>
            <a:r>
              <a:rPr lang="vi-VN" sz="2200" dirty="0">
                <a:latin typeface="Tahoma" pitchFamily="34" charset="0"/>
                <a:ea typeface="Tahoma" pitchFamily="34" charset="0"/>
                <a:cs typeface="Tahoma" pitchFamily="34" charset="0"/>
              </a:rPr>
              <a:t>societății și toate nivelurile de guvernare, atât în interiorul, cât și în afara UE. </a:t>
            </a:r>
            <a:endParaRPr lang="ro-RO" sz="2200" dirty="0">
              <a:latin typeface="Tahoma" pitchFamily="34" charset="0"/>
              <a:ea typeface="Tahoma" pitchFamily="34" charset="0"/>
              <a:cs typeface="Tahoma" pitchFamily="34" charset="0"/>
            </a:endParaRPr>
          </a:p>
          <a:p>
            <a:pPr algn="just"/>
            <a:r>
              <a:rPr lang="ro-RO" sz="2200" dirty="0">
                <a:latin typeface="Tahoma" pitchFamily="34" charset="0"/>
                <a:ea typeface="Tahoma" pitchFamily="34" charset="0"/>
                <a:cs typeface="Tahoma" pitchFamily="34" charset="0"/>
              </a:rPr>
              <a:t>Eforturile se vor concentra </a:t>
            </a:r>
            <a:r>
              <a:rPr lang="vi-VN" sz="2200" dirty="0">
                <a:latin typeface="Tahoma" pitchFamily="34" charset="0"/>
                <a:ea typeface="Tahoma" pitchFamily="34" charset="0"/>
                <a:cs typeface="Tahoma" pitchFamily="34" charset="0"/>
              </a:rPr>
              <a:t>pentru a construi o societate rezilientă la schimbările climatice </a:t>
            </a:r>
            <a:r>
              <a:rPr lang="ro-RO" sz="2200" dirty="0">
                <a:latin typeface="Tahoma" pitchFamily="34" charset="0"/>
                <a:ea typeface="Tahoma" pitchFamily="34" charset="0"/>
                <a:cs typeface="Tahoma" pitchFamily="34" charset="0"/>
              </a:rPr>
              <a:t>:</a:t>
            </a:r>
            <a:endParaRPr lang="vi-VN" sz="2200" dirty="0">
              <a:latin typeface="Tahoma" pitchFamily="34" charset="0"/>
              <a:ea typeface="Tahoma" pitchFamily="34" charset="0"/>
              <a:cs typeface="Tahoma" pitchFamily="34" charset="0"/>
            </a:endParaRPr>
          </a:p>
          <a:p>
            <a:pPr marL="365760" lvl="1" indent="0" algn="just">
              <a:buNone/>
            </a:pPr>
            <a:r>
              <a:rPr lang="ro-RO" sz="2200" dirty="0">
                <a:latin typeface="Tahoma" pitchFamily="34" charset="0"/>
                <a:ea typeface="Tahoma" pitchFamily="34" charset="0"/>
                <a:cs typeface="Tahoma" pitchFamily="34" charset="0"/>
              </a:rPr>
              <a:t>	- </a:t>
            </a:r>
            <a:r>
              <a:rPr lang="vi-VN" sz="2200" dirty="0">
                <a:latin typeface="Tahoma" pitchFamily="34" charset="0"/>
                <a:ea typeface="Tahoma" pitchFamily="34" charset="0"/>
                <a:cs typeface="Tahoma" pitchFamily="34" charset="0"/>
              </a:rPr>
              <a:t>prin </a:t>
            </a:r>
            <a:r>
              <a:rPr lang="vi-VN" sz="2200" b="1" dirty="0">
                <a:latin typeface="Tahoma" pitchFamily="34" charset="0"/>
                <a:ea typeface="Tahoma" pitchFamily="34" charset="0"/>
                <a:cs typeface="Tahoma" pitchFamily="34" charset="0"/>
              </a:rPr>
              <a:t>îmbunătățirea cunoștințelor</a:t>
            </a:r>
            <a:r>
              <a:rPr lang="ro-RO" sz="2200" b="1" dirty="0">
                <a:latin typeface="Tahoma" pitchFamily="34" charset="0"/>
                <a:ea typeface="Tahoma" pitchFamily="34" charset="0"/>
                <a:cs typeface="Tahoma" pitchFamily="34" charset="0"/>
              </a:rPr>
              <a:t> </a:t>
            </a:r>
            <a:r>
              <a:rPr lang="vi-VN" sz="2200" dirty="0">
                <a:latin typeface="Tahoma" pitchFamily="34" charset="0"/>
                <a:ea typeface="Tahoma" pitchFamily="34" charset="0"/>
                <a:cs typeface="Tahoma" pitchFamily="34" charset="0"/>
              </a:rPr>
              <a:t>referitoare la impactul schimbărilor climatice și a soluțiilor de adaptare</a:t>
            </a:r>
            <a:r>
              <a:rPr lang="ro-RO" sz="2200" dirty="0">
                <a:latin typeface="Tahoma" pitchFamily="34" charset="0"/>
                <a:ea typeface="Tahoma" pitchFamily="34" charset="0"/>
                <a:cs typeface="Tahoma" pitchFamily="34" charset="0"/>
              </a:rPr>
              <a:t>;</a:t>
            </a:r>
          </a:p>
          <a:p>
            <a:pPr marL="365760" lvl="1" indent="0" algn="just">
              <a:buNone/>
            </a:pPr>
            <a:r>
              <a:rPr lang="ro-RO" sz="2200" dirty="0">
                <a:latin typeface="Tahoma" pitchFamily="34" charset="0"/>
                <a:ea typeface="Tahoma" pitchFamily="34" charset="0"/>
                <a:cs typeface="Tahoma" pitchFamily="34" charset="0"/>
              </a:rPr>
              <a:t>	-</a:t>
            </a:r>
            <a:r>
              <a:rPr lang="vi-VN" sz="2200" dirty="0">
                <a:latin typeface="Tahoma" pitchFamily="34" charset="0"/>
                <a:ea typeface="Tahoma" pitchFamily="34" charset="0"/>
                <a:cs typeface="Tahoma" pitchFamily="34" charset="0"/>
              </a:rPr>
              <a:t> prin </a:t>
            </a:r>
            <a:r>
              <a:rPr lang="vi-VN" sz="2200" b="1" dirty="0">
                <a:latin typeface="Tahoma" pitchFamily="34" charset="0"/>
                <a:ea typeface="Tahoma" pitchFamily="34" charset="0"/>
                <a:cs typeface="Tahoma" pitchFamily="34" charset="0"/>
              </a:rPr>
              <a:t>intensificarea</a:t>
            </a:r>
            <a:r>
              <a:rPr lang="ro-RO" sz="2200" b="1" dirty="0">
                <a:latin typeface="Tahoma" pitchFamily="34" charset="0"/>
                <a:ea typeface="Tahoma" pitchFamily="34" charset="0"/>
                <a:cs typeface="Tahoma" pitchFamily="34" charset="0"/>
              </a:rPr>
              <a:t> </a:t>
            </a:r>
            <a:r>
              <a:rPr lang="vi-VN" sz="2200" b="1" dirty="0">
                <a:latin typeface="Tahoma" pitchFamily="34" charset="0"/>
                <a:ea typeface="Tahoma" pitchFamily="34" charset="0"/>
                <a:cs typeface="Tahoma" pitchFamily="34" charset="0"/>
              </a:rPr>
              <a:t>planificării adaptării </a:t>
            </a:r>
            <a:r>
              <a:rPr lang="vi-VN" sz="2200" dirty="0">
                <a:latin typeface="Tahoma" pitchFamily="34" charset="0"/>
                <a:ea typeface="Tahoma" pitchFamily="34" charset="0"/>
                <a:cs typeface="Tahoma" pitchFamily="34" charset="0"/>
              </a:rPr>
              <a:t>la schimbările climatice și prin multiplicarea </a:t>
            </a:r>
            <a:r>
              <a:rPr lang="vi-VN" sz="2200" b="1" dirty="0">
                <a:latin typeface="Tahoma" pitchFamily="34" charset="0"/>
                <a:ea typeface="Tahoma" pitchFamily="34" charset="0"/>
                <a:cs typeface="Tahoma" pitchFamily="34" charset="0"/>
              </a:rPr>
              <a:t>evaluărilor riscurilor climatice</a:t>
            </a:r>
            <a:r>
              <a:rPr lang="ro-RO" sz="2200" dirty="0">
                <a:latin typeface="Tahoma" pitchFamily="34" charset="0"/>
                <a:ea typeface="Tahoma" pitchFamily="34" charset="0"/>
                <a:cs typeface="Tahoma" pitchFamily="34" charset="0"/>
              </a:rPr>
              <a:t>;</a:t>
            </a:r>
            <a:endParaRPr lang="vi-VN" sz="2200" dirty="0">
              <a:latin typeface="Tahoma" pitchFamily="34" charset="0"/>
              <a:ea typeface="Tahoma" pitchFamily="34" charset="0"/>
              <a:cs typeface="Tahoma" pitchFamily="34" charset="0"/>
            </a:endParaRPr>
          </a:p>
          <a:p>
            <a:pPr marL="365760" lvl="1" indent="0" algn="just">
              <a:buNone/>
            </a:pPr>
            <a:r>
              <a:rPr lang="ro-RO" sz="2200" dirty="0">
                <a:latin typeface="Tahoma" pitchFamily="34" charset="0"/>
                <a:ea typeface="Tahoma" pitchFamily="34" charset="0"/>
                <a:cs typeface="Tahoma" pitchFamily="34" charset="0"/>
              </a:rPr>
              <a:t>	- </a:t>
            </a:r>
            <a:r>
              <a:rPr lang="vi-VN" sz="2200" dirty="0">
                <a:latin typeface="Tahoma" pitchFamily="34" charset="0"/>
                <a:ea typeface="Tahoma" pitchFamily="34" charset="0"/>
                <a:cs typeface="Tahoma" pitchFamily="34" charset="0"/>
              </a:rPr>
              <a:t>prin </a:t>
            </a:r>
            <a:r>
              <a:rPr lang="vi-VN" sz="2200" b="1" dirty="0">
                <a:latin typeface="Tahoma" pitchFamily="34" charset="0"/>
                <a:ea typeface="Tahoma" pitchFamily="34" charset="0"/>
                <a:cs typeface="Tahoma" pitchFamily="34" charset="0"/>
              </a:rPr>
              <a:t>accelerarea măsurilor de adaptare </a:t>
            </a:r>
            <a:r>
              <a:rPr lang="vi-VN" sz="2200" dirty="0">
                <a:latin typeface="Tahoma" pitchFamily="34" charset="0"/>
                <a:ea typeface="Tahoma" pitchFamily="34" charset="0"/>
                <a:cs typeface="Tahoma" pitchFamily="34" charset="0"/>
              </a:rPr>
              <a:t>și prin sprijinirea consolidării rezilienței la schimbările</a:t>
            </a:r>
            <a:r>
              <a:rPr lang="ro-RO" sz="2200" dirty="0">
                <a:latin typeface="Tahoma" pitchFamily="34" charset="0"/>
                <a:ea typeface="Tahoma" pitchFamily="34" charset="0"/>
                <a:cs typeface="Tahoma" pitchFamily="34" charset="0"/>
              </a:rPr>
              <a:t> </a:t>
            </a:r>
            <a:r>
              <a:rPr lang="vi-VN" sz="2200" dirty="0">
                <a:latin typeface="Tahoma" pitchFamily="34" charset="0"/>
                <a:ea typeface="Tahoma" pitchFamily="34" charset="0"/>
                <a:cs typeface="Tahoma" pitchFamily="34" charset="0"/>
              </a:rPr>
              <a:t>climatice la scară mondială.</a:t>
            </a:r>
            <a:endParaRPr lang="en-US" sz="22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501750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r>
              <a:rPr lang="ro-RO" dirty="0"/>
              <a:t>1. </a:t>
            </a:r>
            <a:r>
              <a:rPr lang="it-IT" b="1" dirty="0"/>
              <a:t>O adaptare mai inteligentă, mai rapidă </a:t>
            </a:r>
            <a:r>
              <a:rPr lang="ro-RO" b="1" dirty="0"/>
              <a:t>ș</a:t>
            </a:r>
            <a:r>
              <a:rPr lang="it-IT" b="1" dirty="0"/>
              <a:t>i mai sistemică</a:t>
            </a:r>
            <a:endParaRPr lang="ro-RO" b="1" dirty="0"/>
          </a:p>
          <a:p>
            <a:pPr algn="just"/>
            <a:r>
              <a:rPr lang="en-US" dirty="0" err="1">
                <a:latin typeface="Tahoma" pitchFamily="34" charset="0"/>
                <a:ea typeface="Tahoma" pitchFamily="34" charset="0"/>
                <a:cs typeface="Tahoma" pitchFamily="34" charset="0"/>
              </a:rPr>
              <a:t>Pentru</a:t>
            </a:r>
            <a:r>
              <a:rPr lang="en-US" dirty="0">
                <a:latin typeface="Tahoma" pitchFamily="34" charset="0"/>
                <a:ea typeface="Tahoma" pitchFamily="34" charset="0"/>
                <a:cs typeface="Tahoma" pitchFamily="34" charset="0"/>
              </a:rPr>
              <a:t> a </a:t>
            </a:r>
            <a:r>
              <a:rPr lang="en-US" dirty="0" err="1">
                <a:latin typeface="Tahoma" pitchFamily="34" charset="0"/>
                <a:ea typeface="Tahoma" pitchFamily="34" charset="0"/>
                <a:cs typeface="Tahoma" pitchFamily="34" charset="0"/>
              </a:rPr>
              <a:t>realiza</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acest lucru, strategia propune acțiuni menite să deplaseze </a:t>
            </a:r>
            <a:r>
              <a:rPr lang="vi-VN" b="1" dirty="0">
                <a:latin typeface="Tahoma" pitchFamily="34" charset="0"/>
                <a:ea typeface="Tahoma" pitchFamily="34" charset="0"/>
                <a:cs typeface="Tahoma" pitchFamily="34" charset="0"/>
              </a:rPr>
              <a:t>limitele cunoștințelor referitoare la</a:t>
            </a:r>
            <a:r>
              <a:rPr lang="ro-RO" b="1" dirty="0">
                <a:latin typeface="Tahoma" pitchFamily="34" charset="0"/>
                <a:ea typeface="Tahoma" pitchFamily="34" charset="0"/>
                <a:cs typeface="Tahoma" pitchFamily="34" charset="0"/>
              </a:rPr>
              <a:t> </a:t>
            </a:r>
            <a:r>
              <a:rPr lang="vi-VN" b="1" dirty="0">
                <a:latin typeface="Tahoma" pitchFamily="34" charset="0"/>
                <a:ea typeface="Tahoma" pitchFamily="34" charset="0"/>
                <a:cs typeface="Tahoma" pitchFamily="34" charset="0"/>
              </a:rPr>
              <a:t>adaptare </a:t>
            </a:r>
            <a:r>
              <a:rPr lang="vi-VN" dirty="0">
                <a:latin typeface="Tahoma" pitchFamily="34" charset="0"/>
                <a:ea typeface="Tahoma" pitchFamily="34" charset="0"/>
                <a:cs typeface="Tahoma" pitchFamily="34" charset="0"/>
              </a:rPr>
              <a:t>astfel încât să putem colecta </a:t>
            </a:r>
            <a:r>
              <a:rPr lang="vi-VN" b="1" dirty="0">
                <a:latin typeface="Tahoma" pitchFamily="34" charset="0"/>
                <a:ea typeface="Tahoma" pitchFamily="34" charset="0"/>
                <a:cs typeface="Tahoma" pitchFamily="34" charset="0"/>
              </a:rPr>
              <a:t>mai multe date, de mai bună calitate, </a:t>
            </a:r>
            <a:r>
              <a:rPr lang="vi-VN" dirty="0">
                <a:latin typeface="Tahoma" pitchFamily="34" charset="0"/>
                <a:ea typeface="Tahoma" pitchFamily="34" charset="0"/>
                <a:cs typeface="Tahoma" pitchFamily="34" charset="0"/>
              </a:rPr>
              <a:t>asupra riscurilor și</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a pierderilor legate de climă, punându-le la dispoziția</a:t>
            </a:r>
            <a:r>
              <a:rPr lang="ro-RO" dirty="0">
                <a:latin typeface="Tahoma" pitchFamily="34" charset="0"/>
                <a:ea typeface="Tahoma" pitchFamily="34" charset="0"/>
                <a:cs typeface="Tahoma" pitchFamily="34" charset="0"/>
              </a:rPr>
              <a:t> tuturor: </a:t>
            </a:r>
            <a:r>
              <a:rPr lang="vi-VN" dirty="0">
                <a:latin typeface="Tahoma" pitchFamily="34" charset="0"/>
                <a:ea typeface="Tahoma" pitchFamily="34" charset="0"/>
                <a:cs typeface="Tahoma" pitchFamily="34" charset="0"/>
              </a:rPr>
              <a:t>de la familiile care cumpără, construiesc și renovează o locuință</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la întreprinderile din regiunile de coastă sau la fermierii care își planifică culturile.</a:t>
            </a:r>
            <a:endParaRPr lang="ro-RO" dirty="0">
              <a:latin typeface="Tahoma" pitchFamily="34" charset="0"/>
              <a:ea typeface="Tahoma" pitchFamily="34" charset="0"/>
              <a:cs typeface="Tahoma" pitchFamily="34" charset="0"/>
            </a:endParaRPr>
          </a:p>
          <a:p>
            <a:endParaRPr lang="en-US" dirty="0"/>
          </a:p>
        </p:txBody>
      </p:sp>
    </p:spTree>
    <p:extLst>
      <p:ext uri="{BB962C8B-B14F-4D97-AF65-F5344CB8AC3E}">
        <p14:creationId xmlns:p14="http://schemas.microsoft.com/office/powerpoint/2010/main" val="1962780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ro-RO" dirty="0">
                <a:latin typeface="Tahoma" pitchFamily="34" charset="0"/>
                <a:ea typeface="Tahoma" pitchFamily="34" charset="0"/>
                <a:cs typeface="Tahoma" pitchFamily="34" charset="0"/>
              </a:rPr>
              <a:t>P</a:t>
            </a:r>
            <a:r>
              <a:rPr lang="en-US" dirty="0" err="1">
                <a:latin typeface="Tahoma" pitchFamily="34" charset="0"/>
                <a:ea typeface="Tahoma" pitchFamily="34" charset="0"/>
                <a:cs typeface="Tahoma" pitchFamily="34" charset="0"/>
              </a:rPr>
              <a:t>latforma</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europeană pentru cunoștințe în materie de adaptare</a:t>
            </a:r>
            <a:r>
              <a:rPr lang="ro-RO" dirty="0">
                <a:latin typeface="Tahoma" pitchFamily="34" charset="0"/>
                <a:ea typeface="Tahoma" pitchFamily="34" charset="0"/>
                <a:cs typeface="Tahoma" pitchFamily="34" charset="0"/>
              </a:rPr>
              <a:t> - </a:t>
            </a:r>
            <a:r>
              <a:rPr lang="en-US" b="1" dirty="0">
                <a:latin typeface="Tahoma" pitchFamily="34" charset="0"/>
                <a:ea typeface="Tahoma" pitchFamily="34" charset="0"/>
                <a:cs typeface="Tahoma" pitchFamily="34" charset="0"/>
              </a:rPr>
              <a:t>Climate-ADAPT (https://climate-adapt.eea.europa.eu/) </a:t>
            </a:r>
            <a:r>
              <a:rPr lang="vi-VN" dirty="0">
                <a:latin typeface="Tahoma" pitchFamily="34" charset="0"/>
                <a:ea typeface="Tahoma" pitchFamily="34" charset="0"/>
                <a:cs typeface="Tahoma" pitchFamily="34" charset="0"/>
              </a:rPr>
              <a:t> va fi consolidată și extinsă, se va adăuga</a:t>
            </a:r>
            <a:r>
              <a:rPr lang="ro-RO" dirty="0">
                <a:latin typeface="Tahoma" pitchFamily="34" charset="0"/>
                <a:ea typeface="Tahoma" pitchFamily="34" charset="0"/>
                <a:cs typeface="Tahoma" pitchFamily="34" charset="0"/>
              </a:rPr>
              <a:t> </a:t>
            </a:r>
            <a:r>
              <a:rPr lang="it-IT" dirty="0">
                <a:latin typeface="Tahoma" pitchFamily="34" charset="0"/>
                <a:ea typeface="Tahoma" pitchFamily="34" charset="0"/>
                <a:cs typeface="Tahoma" pitchFamily="34" charset="0"/>
              </a:rPr>
              <a:t>un observator specific în domeniul sănătății pentru a se urmări, a se analiza și a se preveni cu mai</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multă acuratețe impactul schimbărilor climatice asupra sănătății.</a:t>
            </a:r>
            <a:endParaRPr lang="ro-RO" dirty="0">
              <a:latin typeface="Tahoma" pitchFamily="34" charset="0"/>
              <a:ea typeface="Tahoma" pitchFamily="34" charset="0"/>
              <a:cs typeface="Tahoma" pitchFamily="34" charset="0"/>
            </a:endParaRPr>
          </a:p>
          <a:p>
            <a:pPr algn="just"/>
            <a:r>
              <a:rPr lang="ro-RO" dirty="0">
                <a:latin typeface="Tahoma" pitchFamily="34" charset="0"/>
                <a:ea typeface="Tahoma" pitchFamily="34" charset="0"/>
                <a:cs typeface="Tahoma" pitchFamily="34" charset="0"/>
              </a:rPr>
              <a:t>Pentru că s</a:t>
            </a:r>
            <a:r>
              <a:rPr lang="vi-VN" dirty="0">
                <a:latin typeface="Tahoma" pitchFamily="34" charset="0"/>
                <a:ea typeface="Tahoma" pitchFamily="34" charset="0"/>
                <a:cs typeface="Tahoma" pitchFamily="34" charset="0"/>
              </a:rPr>
              <a:t>chimbările climatice au repercusiuni la toate nivelurile societății și în toate sectoarele economiei,</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 </a:t>
            </a:r>
            <a:r>
              <a:rPr lang="vi-VN" b="1" dirty="0">
                <a:latin typeface="Tahoma" pitchFamily="34" charset="0"/>
                <a:ea typeface="Tahoma" pitchFamily="34" charset="0"/>
                <a:cs typeface="Tahoma" pitchFamily="34" charset="0"/>
              </a:rPr>
              <a:t>măsurile de adaptare trebuie să fie sistemice</a:t>
            </a:r>
            <a:r>
              <a:rPr lang="vi-VN" dirty="0">
                <a:latin typeface="Tahoma" pitchFamily="34" charset="0"/>
                <a:ea typeface="Tahoma" pitchFamily="34" charset="0"/>
                <a:cs typeface="Tahoma" pitchFamily="34" charset="0"/>
              </a:rPr>
              <a:t>.</a:t>
            </a:r>
            <a:endParaRPr lang="en-US"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031505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Dată fiind natura sistemică a politicii de adaptare, măsurile de adaptare vor fi puse în aplicare în mod integrat împreună cu alte inițiative din cadrul Pactului verde european, cum ar fi Strategia privind biodiversitatea, Valul de renovări, Strategia „De la fermă la consumator”, planurile de acțiune pentru economia circulară și pentru reducerea la zero a poluării, Strategia pentru păduri, Strategia pentru protecția solului, Strategia pentru o mobilitate inteligentă și durabilă și Strategia reînnoită privind finanțarea durabilă.</a:t>
            </a:r>
            <a:endParaRPr lang="en-US" dirty="0"/>
          </a:p>
        </p:txBody>
      </p:sp>
    </p:spTree>
    <p:extLst>
      <p:ext uri="{BB962C8B-B14F-4D97-AF65-F5344CB8AC3E}">
        <p14:creationId xmlns:p14="http://schemas.microsoft.com/office/powerpoint/2010/main" val="2871884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a:bodyPr>
          <a:lstStyle/>
          <a:p>
            <a:pPr algn="just"/>
            <a:r>
              <a:rPr lang="vi-VN" dirty="0">
                <a:latin typeface="+mj-lt"/>
              </a:rPr>
              <a:t>Comisia</a:t>
            </a:r>
            <a:r>
              <a:rPr lang="en-US" dirty="0">
                <a:latin typeface="+mj-lt"/>
              </a:rPr>
              <a:t> </a:t>
            </a:r>
            <a:r>
              <a:rPr lang="ro-RO" dirty="0">
                <a:latin typeface="Tahoma "/>
              </a:rPr>
              <a:t>Europeană </a:t>
            </a:r>
            <a:r>
              <a:rPr lang="en-US" dirty="0" err="1">
                <a:latin typeface="Tahoma "/>
              </a:rPr>
              <a:t>va</a:t>
            </a:r>
            <a:r>
              <a:rPr lang="en-US" dirty="0">
                <a:latin typeface="Tahoma "/>
              </a:rPr>
              <a:t> </a:t>
            </a:r>
            <a:r>
              <a:rPr lang="en-US" dirty="0" err="1">
                <a:latin typeface="Tahoma "/>
              </a:rPr>
              <a:t>sprijini</a:t>
            </a:r>
            <a:r>
              <a:rPr lang="en-US" dirty="0">
                <a:latin typeface="Tahoma "/>
              </a:rPr>
              <a:t> </a:t>
            </a:r>
            <a:r>
              <a:rPr lang="en-US" dirty="0" err="1">
                <a:latin typeface="Tahoma "/>
              </a:rPr>
              <a:t>dezvoltarea</a:t>
            </a:r>
            <a:r>
              <a:rPr lang="en-US" dirty="0">
                <a:latin typeface="Tahoma "/>
              </a:rPr>
              <a:t> </a:t>
            </a:r>
            <a:r>
              <a:rPr lang="en-US" dirty="0" err="1">
                <a:latin typeface="Tahoma "/>
              </a:rPr>
              <a:t>și</a:t>
            </a:r>
            <a:r>
              <a:rPr lang="en-US" dirty="0">
                <a:latin typeface="Tahoma "/>
              </a:rPr>
              <a:t> </a:t>
            </a:r>
            <a:r>
              <a:rPr lang="en-US" dirty="0" err="1">
                <a:latin typeface="Tahoma "/>
              </a:rPr>
              <a:t>punerea</a:t>
            </a:r>
            <a:r>
              <a:rPr lang="en-US" dirty="0">
                <a:latin typeface="Tahoma "/>
              </a:rPr>
              <a:t> </a:t>
            </a:r>
            <a:r>
              <a:rPr lang="en-US" dirty="0" err="1">
                <a:latin typeface="Tahoma "/>
              </a:rPr>
              <a:t>în</a:t>
            </a:r>
            <a:r>
              <a:rPr lang="en-US" dirty="0">
                <a:latin typeface="Tahoma "/>
              </a:rPr>
              <a:t> </a:t>
            </a:r>
            <a:r>
              <a:rPr lang="en-US" dirty="0" err="1">
                <a:latin typeface="Tahoma "/>
              </a:rPr>
              <a:t>aplicare</a:t>
            </a:r>
            <a:r>
              <a:rPr lang="en-US" dirty="0">
                <a:latin typeface="Tahoma "/>
              </a:rPr>
              <a:t> </a:t>
            </a:r>
            <a:r>
              <a:rPr lang="en-US" dirty="0" err="1">
                <a:latin typeface="Tahoma "/>
              </a:rPr>
              <a:t>în</a:t>
            </a:r>
            <a:r>
              <a:rPr lang="en-US" dirty="0">
                <a:latin typeface="Tahoma "/>
              </a:rPr>
              <a:t> </a:t>
            </a:r>
            <a:r>
              <a:rPr lang="en-US" dirty="0" err="1">
                <a:latin typeface="Tahoma "/>
              </a:rPr>
              <a:t>continuare</a:t>
            </a:r>
            <a:r>
              <a:rPr lang="en-US" dirty="0">
                <a:latin typeface="Tahoma "/>
              </a:rPr>
              <a:t> a </a:t>
            </a:r>
            <a:r>
              <a:rPr lang="en-US" dirty="0" err="1">
                <a:latin typeface="Tahoma "/>
              </a:rPr>
              <a:t>strategiilor</a:t>
            </a:r>
            <a:r>
              <a:rPr lang="en-US" dirty="0">
                <a:latin typeface="Tahoma "/>
              </a:rPr>
              <a:t> </a:t>
            </a:r>
            <a:r>
              <a:rPr lang="en-US" dirty="0" err="1">
                <a:latin typeface="Tahoma "/>
              </a:rPr>
              <a:t>și</a:t>
            </a:r>
            <a:r>
              <a:rPr lang="en-US" dirty="0">
                <a:latin typeface="Tahoma "/>
              </a:rPr>
              <a:t> a </a:t>
            </a:r>
            <a:r>
              <a:rPr lang="en-US" dirty="0" err="1">
                <a:latin typeface="Tahoma "/>
              </a:rPr>
              <a:t>planurilor</a:t>
            </a:r>
            <a:r>
              <a:rPr lang="en-US" dirty="0">
                <a:latin typeface="+mj-lt"/>
              </a:rPr>
              <a:t> de</a:t>
            </a:r>
            <a:r>
              <a:rPr lang="ro-RO" dirty="0">
                <a:latin typeface="+mj-lt"/>
              </a:rPr>
              <a:t> </a:t>
            </a:r>
            <a:r>
              <a:rPr lang="vi-VN" dirty="0">
                <a:latin typeface="+mj-lt"/>
              </a:rPr>
              <a:t>adaptare, cu trei priorități transversale:</a:t>
            </a:r>
            <a:endParaRPr lang="ro-RO" dirty="0">
              <a:latin typeface="+mj-lt"/>
            </a:endParaRPr>
          </a:p>
          <a:p>
            <a:pPr algn="just"/>
            <a:r>
              <a:rPr lang="ro-RO" dirty="0">
                <a:latin typeface="+mj-lt"/>
              </a:rPr>
              <a:t>         - </a:t>
            </a:r>
            <a:r>
              <a:rPr lang="vi-VN" dirty="0">
                <a:latin typeface="+mj-lt"/>
              </a:rPr>
              <a:t> integrarea adaptării în </a:t>
            </a:r>
            <a:r>
              <a:rPr lang="vi-VN" b="1" dirty="0">
                <a:latin typeface="+mj-lt"/>
              </a:rPr>
              <a:t>politica macrobugetară</a:t>
            </a:r>
            <a:r>
              <a:rPr lang="ro-RO" dirty="0">
                <a:latin typeface="+mj-lt"/>
              </a:rPr>
              <a:t>;</a:t>
            </a:r>
          </a:p>
          <a:p>
            <a:pPr algn="just"/>
            <a:r>
              <a:rPr lang="ro-RO" dirty="0">
                <a:latin typeface="+mj-lt"/>
              </a:rPr>
              <a:t>         - </a:t>
            </a:r>
            <a:r>
              <a:rPr lang="vi-VN" dirty="0">
                <a:latin typeface="+mj-lt"/>
              </a:rPr>
              <a:t>găsirea</a:t>
            </a:r>
            <a:r>
              <a:rPr lang="ro-RO" dirty="0">
                <a:latin typeface="+mj-lt"/>
              </a:rPr>
              <a:t> </a:t>
            </a:r>
            <a:r>
              <a:rPr lang="vi-VN" dirty="0">
                <a:latin typeface="+mj-lt"/>
              </a:rPr>
              <a:t>unor </a:t>
            </a:r>
            <a:r>
              <a:rPr lang="vi-VN" b="1" dirty="0">
                <a:latin typeface="+mj-lt"/>
              </a:rPr>
              <a:t>soluții bazate pe natură </a:t>
            </a:r>
            <a:r>
              <a:rPr lang="vi-VN" dirty="0">
                <a:latin typeface="+mj-lt"/>
              </a:rPr>
              <a:t>în materie de adaptare și</a:t>
            </a:r>
            <a:r>
              <a:rPr lang="ro-RO" dirty="0">
                <a:latin typeface="+mj-lt"/>
              </a:rPr>
              <a:t> </a:t>
            </a:r>
          </a:p>
          <a:p>
            <a:pPr lvl="1" algn="just"/>
            <a:r>
              <a:rPr lang="ro-RO" sz="2400" dirty="0">
                <a:latin typeface="+mj-lt"/>
              </a:rPr>
              <a:t>      -    </a:t>
            </a:r>
            <a:r>
              <a:rPr lang="vi-VN" sz="2400" dirty="0">
                <a:latin typeface="+mj-lt"/>
              </a:rPr>
              <a:t>luarea unor măsuri de </a:t>
            </a:r>
            <a:r>
              <a:rPr lang="vi-VN" sz="2400" b="1" dirty="0">
                <a:latin typeface="+mj-lt"/>
              </a:rPr>
              <a:t>adaptare locale</a:t>
            </a:r>
            <a:r>
              <a:rPr lang="vi-VN" sz="2400" dirty="0">
                <a:latin typeface="+mj-lt"/>
              </a:rPr>
              <a:t>.</a:t>
            </a:r>
            <a:endParaRPr lang="en-US" sz="2400" dirty="0">
              <a:latin typeface="+mj-lt"/>
            </a:endParaRPr>
          </a:p>
        </p:txBody>
      </p:sp>
    </p:spTree>
    <p:extLst>
      <p:ext uri="{BB962C8B-B14F-4D97-AF65-F5344CB8AC3E}">
        <p14:creationId xmlns:p14="http://schemas.microsoft.com/office/powerpoint/2010/main" val="2336951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Autofit/>
          </a:bodyPr>
          <a:lstStyle/>
          <a:p>
            <a:r>
              <a:rPr lang="ro-RO" sz="2000" b="1" dirty="0">
                <a:latin typeface="Tahoma" pitchFamily="34" charset="0"/>
                <a:ea typeface="Tahoma" pitchFamily="34" charset="0"/>
                <a:cs typeface="Tahoma" pitchFamily="34" charset="0"/>
              </a:rPr>
              <a:t>2. </a:t>
            </a:r>
            <a:r>
              <a:rPr lang="en-US" sz="2000" b="1" dirty="0" err="1">
                <a:latin typeface="Tahoma" pitchFamily="34" charset="0"/>
                <a:ea typeface="Tahoma" pitchFamily="34" charset="0"/>
                <a:cs typeface="Tahoma" pitchFamily="34" charset="0"/>
              </a:rPr>
              <a:t>Intensificarea</a:t>
            </a:r>
            <a:r>
              <a:rPr lang="en-US" sz="2000" b="1" dirty="0">
                <a:latin typeface="Tahoma" pitchFamily="34" charset="0"/>
                <a:ea typeface="Tahoma" pitchFamily="34" charset="0"/>
                <a:cs typeface="Tahoma" pitchFamily="34" charset="0"/>
              </a:rPr>
              <a:t> </a:t>
            </a:r>
            <a:r>
              <a:rPr lang="en-US" sz="2000" b="1" dirty="0" err="1">
                <a:latin typeface="Tahoma" pitchFamily="34" charset="0"/>
                <a:ea typeface="Tahoma" pitchFamily="34" charset="0"/>
                <a:cs typeface="Tahoma" pitchFamily="34" charset="0"/>
              </a:rPr>
              <a:t>acțiunii</a:t>
            </a:r>
            <a:r>
              <a:rPr lang="en-US" sz="2000" b="1" dirty="0">
                <a:latin typeface="Tahoma" pitchFamily="34" charset="0"/>
                <a:ea typeface="Tahoma" pitchFamily="34" charset="0"/>
                <a:cs typeface="Tahoma" pitchFamily="34" charset="0"/>
              </a:rPr>
              <a:t> </a:t>
            </a:r>
            <a:r>
              <a:rPr lang="en-US" sz="2000" b="1" dirty="0" err="1">
                <a:latin typeface="Tahoma" pitchFamily="34" charset="0"/>
                <a:ea typeface="Tahoma" pitchFamily="34" charset="0"/>
                <a:cs typeface="Tahoma" pitchFamily="34" charset="0"/>
              </a:rPr>
              <a:t>internaționale</a:t>
            </a:r>
            <a:endParaRPr lang="ro-RO" sz="2000" b="1" dirty="0">
              <a:latin typeface="Tahoma" pitchFamily="34" charset="0"/>
              <a:ea typeface="Tahoma" pitchFamily="34" charset="0"/>
              <a:cs typeface="Tahoma" pitchFamily="34" charset="0"/>
            </a:endParaRPr>
          </a:p>
          <a:p>
            <a:endParaRPr lang="en-US" sz="2000" b="1" dirty="0">
              <a:latin typeface="Tahoma" pitchFamily="34" charset="0"/>
              <a:ea typeface="Tahoma" pitchFamily="34" charset="0"/>
              <a:cs typeface="Tahoma" pitchFamily="34" charset="0"/>
            </a:endParaRPr>
          </a:p>
          <a:p>
            <a:pPr algn="just"/>
            <a:r>
              <a:rPr lang="vi-VN" sz="2000" dirty="0">
                <a:latin typeface="Tahoma" pitchFamily="34" charset="0"/>
                <a:ea typeface="Tahoma" pitchFamily="34" charset="0"/>
                <a:cs typeface="Tahoma" pitchFamily="34" charset="0"/>
              </a:rPr>
              <a:t>Politicile </a:t>
            </a:r>
            <a:r>
              <a:rPr lang="ro-RO" sz="2000" dirty="0">
                <a:latin typeface="Tahoma" pitchFamily="34" charset="0"/>
                <a:ea typeface="Tahoma" pitchFamily="34" charset="0"/>
                <a:cs typeface="Tahoma" pitchFamily="34" charset="0"/>
              </a:rPr>
              <a:t>Comisiei</a:t>
            </a:r>
            <a:r>
              <a:rPr lang="vi-VN" sz="2000" dirty="0">
                <a:latin typeface="Tahoma" pitchFamily="34" charset="0"/>
                <a:ea typeface="Tahoma" pitchFamily="34" charset="0"/>
                <a:cs typeface="Tahoma" pitchFamily="34" charset="0"/>
              </a:rPr>
              <a:t> de adaptare la schimbările climatice trebuie să fie în concordanță cu poziția </a:t>
            </a:r>
            <a:r>
              <a:rPr lang="ro-RO" sz="2000" dirty="0">
                <a:latin typeface="Tahoma" pitchFamily="34" charset="0"/>
                <a:ea typeface="Tahoma" pitchFamily="34" charset="0"/>
                <a:cs typeface="Tahoma" pitchFamily="34" charset="0"/>
              </a:rPr>
              <a:t>UE </a:t>
            </a:r>
            <a:r>
              <a:rPr lang="vi-VN" sz="2000" dirty="0">
                <a:latin typeface="Tahoma" pitchFamily="34" charset="0"/>
                <a:ea typeface="Tahoma" pitchFamily="34" charset="0"/>
                <a:cs typeface="Tahoma" pitchFamily="34" charset="0"/>
              </a:rPr>
              <a:t>de lider mondial în materie de atenuare a schimbărilor climatice. </a:t>
            </a:r>
            <a:endParaRPr lang="ro-RO" sz="2000" dirty="0">
              <a:latin typeface="Tahoma" pitchFamily="34" charset="0"/>
              <a:ea typeface="Tahoma" pitchFamily="34" charset="0"/>
              <a:cs typeface="Tahoma" pitchFamily="34" charset="0"/>
            </a:endParaRPr>
          </a:p>
          <a:p>
            <a:pPr algn="just"/>
            <a:r>
              <a:rPr lang="vi-VN" sz="2000" dirty="0">
                <a:latin typeface="Tahoma" pitchFamily="34" charset="0"/>
                <a:ea typeface="Tahoma" pitchFamily="34" charset="0"/>
                <a:cs typeface="Tahoma" pitchFamily="34" charset="0"/>
              </a:rPr>
              <a:t>Acordul de la Paris a fixat un</a:t>
            </a:r>
            <a:r>
              <a:rPr lang="ro-RO" sz="2000" dirty="0">
                <a:latin typeface="Tahoma" pitchFamily="34" charset="0"/>
                <a:ea typeface="Tahoma" pitchFamily="34" charset="0"/>
                <a:cs typeface="Tahoma" pitchFamily="34" charset="0"/>
              </a:rPr>
              <a:t> </a:t>
            </a:r>
            <a:r>
              <a:rPr lang="vi-VN" sz="2000" dirty="0">
                <a:latin typeface="Tahoma" pitchFamily="34" charset="0"/>
                <a:ea typeface="Tahoma" pitchFamily="34" charset="0"/>
                <a:cs typeface="Tahoma" pitchFamily="34" charset="0"/>
              </a:rPr>
              <a:t>obiectiv mondial în materie de adaptare și a subliniat faptul că adaptarea este un factor-cheie al</a:t>
            </a:r>
            <a:r>
              <a:rPr lang="ro-RO" sz="2000" dirty="0">
                <a:latin typeface="Tahoma" pitchFamily="34" charset="0"/>
                <a:ea typeface="Tahoma" pitchFamily="34" charset="0"/>
                <a:cs typeface="Tahoma" pitchFamily="34" charset="0"/>
              </a:rPr>
              <a:t> </a:t>
            </a:r>
            <a:r>
              <a:rPr lang="vi-VN" sz="2000" dirty="0">
                <a:latin typeface="Tahoma" pitchFamily="34" charset="0"/>
                <a:ea typeface="Tahoma" pitchFamily="34" charset="0"/>
                <a:cs typeface="Tahoma" pitchFamily="34" charset="0"/>
              </a:rPr>
              <a:t>dezvoltării durabile. </a:t>
            </a:r>
            <a:endParaRPr lang="ro-RO" sz="2000" dirty="0">
              <a:latin typeface="Tahoma" pitchFamily="34" charset="0"/>
              <a:ea typeface="Tahoma" pitchFamily="34" charset="0"/>
              <a:cs typeface="Tahoma" pitchFamily="34" charset="0"/>
            </a:endParaRPr>
          </a:p>
          <a:p>
            <a:pPr algn="just"/>
            <a:r>
              <a:rPr lang="vi-VN" sz="2000" dirty="0">
                <a:latin typeface="Tahoma" pitchFamily="34" charset="0"/>
                <a:ea typeface="Tahoma" pitchFamily="34" charset="0"/>
                <a:cs typeface="Tahoma" pitchFamily="34" charset="0"/>
              </a:rPr>
              <a:t>UE va promova abordări subnaționale, naționale și regionale în materie de</a:t>
            </a:r>
            <a:r>
              <a:rPr lang="ro-RO"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adaptare</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axându</a:t>
            </a:r>
            <a:r>
              <a:rPr lang="en-US" sz="2000" dirty="0">
                <a:latin typeface="Tahoma" pitchFamily="34" charset="0"/>
                <a:ea typeface="Tahoma" pitchFamily="34" charset="0"/>
                <a:cs typeface="Tahoma" pitchFamily="34" charset="0"/>
              </a:rPr>
              <a:t>-se </a:t>
            </a:r>
            <a:r>
              <a:rPr lang="en-US" sz="2000" dirty="0" err="1">
                <a:latin typeface="Tahoma" pitchFamily="34" charset="0"/>
                <a:ea typeface="Tahoma" pitchFamily="34" charset="0"/>
                <a:cs typeface="Tahoma" pitchFamily="34" charset="0"/>
              </a:rPr>
              <a:t>în</a:t>
            </a:r>
            <a:r>
              <a:rPr lang="en-US" sz="2000" dirty="0">
                <a:latin typeface="Tahoma" pitchFamily="34" charset="0"/>
                <a:ea typeface="Tahoma" pitchFamily="34" charset="0"/>
                <a:cs typeface="Tahoma" pitchFamily="34" charset="0"/>
              </a:rPr>
              <a:t> special </a:t>
            </a:r>
            <a:r>
              <a:rPr lang="en-US" sz="2000" dirty="0" err="1">
                <a:latin typeface="Tahoma" pitchFamily="34" charset="0"/>
                <a:ea typeface="Tahoma" pitchFamily="34" charset="0"/>
                <a:cs typeface="Tahoma" pitchFamily="34" charset="0"/>
              </a:rPr>
              <a:t>pe</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adaptarea</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în</a:t>
            </a:r>
            <a:r>
              <a:rPr lang="en-US" sz="2000" dirty="0">
                <a:latin typeface="Tahoma" pitchFamily="34" charset="0"/>
                <a:ea typeface="Tahoma" pitchFamily="34" charset="0"/>
                <a:cs typeface="Tahoma" pitchFamily="34" charset="0"/>
              </a:rPr>
              <a:t> Africa </a:t>
            </a:r>
            <a:r>
              <a:rPr lang="en-US" sz="2000" dirty="0" err="1">
                <a:latin typeface="Tahoma" pitchFamily="34" charset="0"/>
                <a:ea typeface="Tahoma" pitchFamily="34" charset="0"/>
                <a:cs typeface="Tahoma" pitchFamily="34" charset="0"/>
              </a:rPr>
              <a:t>și</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în</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statele</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insulare</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mici</a:t>
            </a:r>
            <a:r>
              <a:rPr lang="en-US" sz="2000" dirty="0">
                <a:latin typeface="Tahoma" pitchFamily="34" charset="0"/>
                <a:ea typeface="Tahoma" pitchFamily="34" charset="0"/>
                <a:cs typeface="Tahoma" pitchFamily="34" charset="0"/>
              </a:rPr>
              <a:t> </a:t>
            </a:r>
            <a:r>
              <a:rPr lang="en-US" sz="2000" dirty="0" err="1">
                <a:latin typeface="Tahoma" pitchFamily="34" charset="0"/>
                <a:ea typeface="Tahoma" pitchFamily="34" charset="0"/>
                <a:cs typeface="Tahoma" pitchFamily="34" charset="0"/>
              </a:rPr>
              <a:t>în</a:t>
            </a:r>
            <a:r>
              <a:rPr lang="en-US" sz="2000" dirty="0">
                <a:latin typeface="Tahoma" pitchFamily="34" charset="0"/>
                <a:ea typeface="Tahoma" pitchFamily="34" charset="0"/>
                <a:cs typeface="Tahoma" pitchFamily="34" charset="0"/>
              </a:rPr>
              <a:t> curs de </a:t>
            </a:r>
            <a:r>
              <a:rPr lang="en-US" sz="2000" dirty="0" err="1">
                <a:latin typeface="Tahoma" pitchFamily="34" charset="0"/>
                <a:ea typeface="Tahoma" pitchFamily="34" charset="0"/>
                <a:cs typeface="Tahoma" pitchFamily="34" charset="0"/>
              </a:rPr>
              <a:t>dezvoltare</a:t>
            </a:r>
            <a:r>
              <a:rPr lang="en-US" sz="2000" dirty="0">
                <a:latin typeface="Tahoma" pitchFamily="34" charset="0"/>
                <a:ea typeface="Tahoma" pitchFamily="34" charset="0"/>
                <a:cs typeface="Tahoma" pitchFamily="34" charset="0"/>
              </a:rPr>
              <a:t>.</a:t>
            </a:r>
          </a:p>
        </p:txBody>
      </p:sp>
    </p:spTree>
    <p:extLst>
      <p:ext uri="{BB962C8B-B14F-4D97-AF65-F5344CB8AC3E}">
        <p14:creationId xmlns:p14="http://schemas.microsoft.com/office/powerpoint/2010/main" val="1326187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ro-RO" dirty="0">
                <a:latin typeface="Tahoma" pitchFamily="34" charset="0"/>
                <a:ea typeface="Tahoma" pitchFamily="34" charset="0"/>
                <a:cs typeface="Tahoma" pitchFamily="34" charset="0"/>
              </a:rPr>
              <a:t>UE va</a:t>
            </a:r>
            <a:r>
              <a:rPr lang="vi-VN" dirty="0">
                <a:latin typeface="Tahoma" pitchFamily="34" charset="0"/>
                <a:ea typeface="Tahoma" pitchFamily="34" charset="0"/>
                <a:cs typeface="Tahoma" pitchFamily="34" charset="0"/>
              </a:rPr>
              <a:t> spori sprijinul acordat rezilienței și pregătirii în materie de climă pe plan internațional, prin</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furnizarea de resurse, acordând prioritate luării de poziție și sporind eficacitatea, prin </a:t>
            </a:r>
            <a:r>
              <a:rPr lang="vi-VN" b="1" dirty="0">
                <a:latin typeface="Tahoma" pitchFamily="34" charset="0"/>
                <a:ea typeface="Tahoma" pitchFamily="34" charset="0"/>
                <a:cs typeface="Tahoma" pitchFamily="34" charset="0"/>
              </a:rPr>
              <a:t>intensificarea</a:t>
            </a:r>
            <a:r>
              <a:rPr lang="ro-RO" b="1" dirty="0">
                <a:latin typeface="Tahoma" pitchFamily="34" charset="0"/>
                <a:ea typeface="Tahoma" pitchFamily="34" charset="0"/>
                <a:cs typeface="Tahoma" pitchFamily="34" charset="0"/>
              </a:rPr>
              <a:t> </a:t>
            </a:r>
            <a:r>
              <a:rPr lang="vi-VN" b="1" dirty="0">
                <a:latin typeface="Tahoma" pitchFamily="34" charset="0"/>
                <a:ea typeface="Tahoma" pitchFamily="34" charset="0"/>
                <a:cs typeface="Tahoma" pitchFamily="34" charset="0"/>
              </a:rPr>
              <a:t>finanțării internaționale </a:t>
            </a:r>
            <a:r>
              <a:rPr lang="vi-VN" dirty="0">
                <a:latin typeface="Tahoma" pitchFamily="34" charset="0"/>
                <a:ea typeface="Tahoma" pitchFamily="34" charset="0"/>
                <a:cs typeface="Tahoma" pitchFamily="34" charset="0"/>
              </a:rPr>
              <a:t>și prin consolidarea </a:t>
            </a:r>
            <a:r>
              <a:rPr lang="vi-VN" b="1" dirty="0">
                <a:latin typeface="Tahoma" pitchFamily="34" charset="0"/>
                <a:ea typeface="Tahoma" pitchFamily="34" charset="0"/>
                <a:cs typeface="Tahoma" pitchFamily="34" charset="0"/>
              </a:rPr>
              <a:t>implicării și a schimburilor la nivel mondial </a:t>
            </a:r>
            <a:r>
              <a:rPr lang="vi-VN" dirty="0">
                <a:latin typeface="Tahoma" pitchFamily="34" charset="0"/>
                <a:ea typeface="Tahoma" pitchFamily="34" charset="0"/>
                <a:cs typeface="Tahoma" pitchFamily="34" charset="0"/>
              </a:rPr>
              <a:t>cu</a:t>
            </a:r>
            <a:r>
              <a:rPr lang="ro-RO"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privire</a:t>
            </a:r>
            <a:r>
              <a:rPr lang="en-US" dirty="0">
                <a:latin typeface="Tahoma" pitchFamily="34" charset="0"/>
                <a:ea typeface="Tahoma" pitchFamily="34" charset="0"/>
                <a:cs typeface="Tahoma" pitchFamily="34" charset="0"/>
              </a:rPr>
              <a:t> la </a:t>
            </a:r>
            <a:r>
              <a:rPr lang="en-US" dirty="0" err="1">
                <a:latin typeface="Tahoma" pitchFamily="34" charset="0"/>
                <a:ea typeface="Tahoma" pitchFamily="34" charset="0"/>
                <a:cs typeface="Tahoma" pitchFamily="34" charset="0"/>
              </a:rPr>
              <a:t>adaptare</a:t>
            </a:r>
            <a:r>
              <a:rPr lang="en-US" dirty="0">
                <a:latin typeface="Tahoma" pitchFamily="34" charset="0"/>
                <a:ea typeface="Tahoma" pitchFamily="34" charset="0"/>
                <a:cs typeface="Tahoma" pitchFamily="34" charset="0"/>
              </a:rPr>
              <a:t>. De </a:t>
            </a:r>
            <a:r>
              <a:rPr lang="en-US" dirty="0" err="1">
                <a:latin typeface="Tahoma" pitchFamily="34" charset="0"/>
                <a:ea typeface="Tahoma" pitchFamily="34" charset="0"/>
                <a:cs typeface="Tahoma" pitchFamily="34" charset="0"/>
              </a:rPr>
              <a:t>asemenea</a:t>
            </a:r>
            <a:r>
              <a:rPr lang="en-US" dirty="0">
                <a:latin typeface="Tahoma" pitchFamily="34" charset="0"/>
                <a:ea typeface="Tahoma" pitchFamily="34" charset="0"/>
                <a:cs typeface="Tahoma" pitchFamily="34" charset="0"/>
              </a:rPr>
              <a:t>, </a:t>
            </a:r>
            <a:r>
              <a:rPr lang="ro-RO" dirty="0">
                <a:latin typeface="Tahoma" pitchFamily="34" charset="0"/>
                <a:ea typeface="Tahoma" pitchFamily="34" charset="0"/>
                <a:cs typeface="Tahoma" pitchFamily="34" charset="0"/>
              </a:rPr>
              <a:t>UE va</a:t>
            </a:r>
            <a:r>
              <a:rPr lang="en-US"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colabora</a:t>
            </a:r>
            <a:r>
              <a:rPr lang="en-US" dirty="0">
                <a:latin typeface="Tahoma" pitchFamily="34" charset="0"/>
                <a:ea typeface="Tahoma" pitchFamily="34" charset="0"/>
                <a:cs typeface="Tahoma" pitchFamily="34" charset="0"/>
              </a:rPr>
              <a:t> cu </a:t>
            </a:r>
            <a:r>
              <a:rPr lang="en-US" dirty="0" err="1">
                <a:latin typeface="Tahoma" pitchFamily="34" charset="0"/>
                <a:ea typeface="Tahoma" pitchFamily="34" charset="0"/>
                <a:cs typeface="Tahoma" pitchFamily="34" charset="0"/>
              </a:rPr>
              <a:t>partenerii</a:t>
            </a:r>
            <a:r>
              <a:rPr lang="en-US" dirty="0">
                <a:latin typeface="Tahoma" pitchFamily="34" charset="0"/>
                <a:ea typeface="Tahoma" pitchFamily="34" charset="0"/>
                <a:cs typeface="Tahoma" pitchFamily="34" charset="0"/>
              </a:rPr>
              <a:t> </a:t>
            </a:r>
            <a:r>
              <a:rPr lang="ro-RO" dirty="0">
                <a:latin typeface="Tahoma" pitchFamily="34" charset="0"/>
                <a:ea typeface="Tahoma" pitchFamily="34" charset="0"/>
                <a:cs typeface="Tahoma" pitchFamily="34" charset="0"/>
              </a:rPr>
              <a:t>săi</a:t>
            </a:r>
            <a:r>
              <a:rPr lang="en-US"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internaționali</a:t>
            </a:r>
            <a:r>
              <a:rPr lang="en-US" dirty="0">
                <a:latin typeface="Tahoma" pitchFamily="34" charset="0"/>
                <a:ea typeface="Tahoma" pitchFamily="34" charset="0"/>
                <a:cs typeface="Tahoma" pitchFamily="34" charset="0"/>
              </a:rPr>
              <a:t> </a:t>
            </a:r>
            <a:r>
              <a:rPr lang="en-US" dirty="0" err="1">
                <a:latin typeface="Tahoma" pitchFamily="34" charset="0"/>
                <a:ea typeface="Tahoma" pitchFamily="34" charset="0"/>
                <a:cs typeface="Tahoma" pitchFamily="34" charset="0"/>
              </a:rPr>
              <a:t>pentru</a:t>
            </a:r>
            <a:r>
              <a:rPr lang="en-US" dirty="0">
                <a:latin typeface="Tahoma" pitchFamily="34" charset="0"/>
                <a:ea typeface="Tahoma" pitchFamily="34" charset="0"/>
                <a:cs typeface="Tahoma" pitchFamily="34" charset="0"/>
              </a:rPr>
              <a:t> a </a:t>
            </a:r>
            <a:r>
              <a:rPr lang="en-US" dirty="0" err="1">
                <a:latin typeface="Tahoma" pitchFamily="34" charset="0"/>
                <a:ea typeface="Tahoma" pitchFamily="34" charset="0"/>
                <a:cs typeface="Tahoma" pitchFamily="34" charset="0"/>
              </a:rPr>
              <a:t>elimina</a:t>
            </a:r>
            <a:r>
              <a:rPr lang="ro-RO" dirty="0">
                <a:latin typeface="Tahoma" pitchFamily="34" charset="0"/>
                <a:ea typeface="Tahoma" pitchFamily="34" charset="0"/>
                <a:cs typeface="Tahoma" pitchFamily="34" charset="0"/>
              </a:rPr>
              <a:t> </a:t>
            </a:r>
            <a:r>
              <a:rPr lang="vi-VN" dirty="0">
                <a:latin typeface="Tahoma" pitchFamily="34" charset="0"/>
                <a:ea typeface="Tahoma" pitchFamily="34" charset="0"/>
                <a:cs typeface="Tahoma" pitchFamily="34" charset="0"/>
              </a:rPr>
              <a:t>decalajul în ceea ce privește finanțarea internațională a combaterii schimbărilor climatice.</a:t>
            </a:r>
            <a:endParaRPr lang="en-US" dirty="0">
              <a:latin typeface="Tahoma" pitchFamily="34" charset="0"/>
              <a:ea typeface="Tahoma" pitchFamily="34" charset="0"/>
              <a:cs typeface="Tahoma" pitchFamily="34" charset="0"/>
            </a:endParaRPr>
          </a:p>
          <a:p>
            <a:pPr algn="just"/>
            <a:endParaRPr lang="en-US" dirty="0"/>
          </a:p>
        </p:txBody>
      </p:sp>
    </p:spTree>
    <p:extLst>
      <p:ext uri="{BB962C8B-B14F-4D97-AF65-F5344CB8AC3E}">
        <p14:creationId xmlns:p14="http://schemas.microsoft.com/office/powerpoint/2010/main" val="1585844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b="1" dirty="0">
                <a:latin typeface="+mj-lt"/>
              </a:rPr>
              <a:t>Viziunea pe termen lung este că, în 2050, UE va fi o societate rezilientă la schimbările climatice, pe deplin adaptată la efectele inevitabile ale schimbărilor climatice. </a:t>
            </a:r>
            <a:r>
              <a:rPr lang="vi-VN" dirty="0">
                <a:latin typeface="+mj-lt"/>
              </a:rPr>
              <a:t>Aceasta înseamnă că, până în 2050, când </a:t>
            </a:r>
            <a:r>
              <a:rPr lang="ro-RO" dirty="0">
                <a:latin typeface="+mj-lt"/>
              </a:rPr>
              <a:t>UE </a:t>
            </a:r>
            <a:r>
              <a:rPr lang="ro-RO" dirty="0">
                <a:latin typeface="Tahoma "/>
              </a:rPr>
              <a:t>își propune</a:t>
            </a:r>
            <a:r>
              <a:rPr lang="vi-VN" dirty="0">
                <a:latin typeface="Tahoma "/>
              </a:rPr>
              <a:t> </a:t>
            </a:r>
            <a:r>
              <a:rPr lang="vi-VN" dirty="0">
                <a:latin typeface="+mj-lt"/>
              </a:rPr>
              <a:t>să ating</a:t>
            </a:r>
            <a:r>
              <a:rPr lang="ro-RO" dirty="0">
                <a:latin typeface="+mj-lt"/>
              </a:rPr>
              <a:t>ă</a:t>
            </a:r>
            <a:r>
              <a:rPr lang="vi-VN" dirty="0">
                <a:latin typeface="+mj-lt"/>
              </a:rPr>
              <a:t> neutralitatea climatică, v</a:t>
            </a:r>
            <a:r>
              <a:rPr lang="ro-RO" dirty="0">
                <a:latin typeface="+mj-lt"/>
              </a:rPr>
              <a:t>a</a:t>
            </a:r>
            <a:r>
              <a:rPr lang="vi-VN" dirty="0">
                <a:latin typeface="+mj-lt"/>
              </a:rPr>
              <a:t> consolida capacitatea de adaptare și v</a:t>
            </a:r>
            <a:r>
              <a:rPr lang="ro-RO" dirty="0">
                <a:latin typeface="+mj-lt"/>
              </a:rPr>
              <a:t>a</a:t>
            </a:r>
            <a:r>
              <a:rPr lang="vi-VN" dirty="0">
                <a:latin typeface="+mj-lt"/>
              </a:rPr>
              <a:t> redu</a:t>
            </a:r>
            <a:r>
              <a:rPr lang="ro-RO" dirty="0">
                <a:latin typeface="+mj-lt"/>
              </a:rPr>
              <a:t>ce</a:t>
            </a:r>
            <a:r>
              <a:rPr lang="vi-VN" dirty="0">
                <a:latin typeface="+mj-lt"/>
              </a:rPr>
              <a:t> la minimum vulnerabilitatea la consecințele schimbărilor climatice, în conformitate cu Acordul de la Paris și cu propunerea de Lege europeană a climei</a:t>
            </a:r>
            <a:r>
              <a:rPr lang="ro-RO" dirty="0">
                <a:latin typeface="+mj-lt"/>
              </a:rPr>
              <a:t>.</a:t>
            </a:r>
            <a:endParaRPr lang="en-US" dirty="0">
              <a:latin typeface="+mj-lt"/>
            </a:endParaRPr>
          </a:p>
        </p:txBody>
      </p:sp>
    </p:spTree>
    <p:extLst>
      <p:ext uri="{BB962C8B-B14F-4D97-AF65-F5344CB8AC3E}">
        <p14:creationId xmlns:p14="http://schemas.microsoft.com/office/powerpoint/2010/main" val="2137260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Legea </a:t>
            </a:r>
            <a:r>
              <a:rPr lang="ro-RO" dirty="0">
                <a:latin typeface="Tahoma "/>
              </a:rPr>
              <a:t>europeană a climei </a:t>
            </a:r>
            <a:r>
              <a:rPr lang="vi-VN" dirty="0"/>
              <a:t>fixează atât cadrul pentru realizarea neutralității climatice, cât și nivelul de ambiție în materie de adaptare până în 2050 prin integrarea viziunii comune de acțiune la nivel internațional în legislația UE (și anume a obiectivului global privind adaptarea de la articolul 7 din Acordul de la Paris și a obiectivului de dezvoltare durabilă nr. 13). </a:t>
            </a:r>
            <a:endParaRPr lang="ro-RO" dirty="0"/>
          </a:p>
          <a:p>
            <a:pPr algn="just"/>
            <a:endParaRPr lang="en-US" dirty="0"/>
          </a:p>
        </p:txBody>
      </p:sp>
    </p:spTree>
    <p:extLst>
      <p:ext uri="{BB962C8B-B14F-4D97-AF65-F5344CB8AC3E}">
        <p14:creationId xmlns:p14="http://schemas.microsoft.com/office/powerpoint/2010/main" val="2543988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lnSpcReduction="10000"/>
          </a:bodyPr>
          <a:lstStyle/>
          <a:p>
            <a:pPr algn="just"/>
            <a:r>
              <a:rPr lang="vi-VN" dirty="0"/>
              <a:t>Strategia, prin orientarea și instrumentele pe care le oferă, va sprijini sectorul privat în identificarea riscurilor și dirijarea investițiilor către acțiuni privind adaptarea și reziliența (și în vederea evitării măsurilor inadecvate). Prin oferirea de soluții pentru a răspunde preocupărilor în creștere generate de consecințele schimbărilor climatice (cum ar fi obligațiile de divulgare a informațiilor nefinanciare, </a:t>
            </a:r>
            <a:r>
              <a:rPr lang="ro-RO" dirty="0"/>
              <a:t>S</a:t>
            </a:r>
            <a:r>
              <a:rPr lang="vi-VN" dirty="0"/>
              <a:t>trategia reînnoită privind finanțarea durabilă), sunt sprijinite întreprinderile mari, IMMurile, administrațiile locale, partenerii sociali și publicul larg. </a:t>
            </a:r>
            <a:endParaRPr lang="ro-RO" dirty="0"/>
          </a:p>
          <a:p>
            <a:pPr algn="just"/>
            <a:r>
              <a:rPr lang="en-US" dirty="0" err="1">
                <a:latin typeface="Tahoma "/>
              </a:rPr>
              <a:t>Aceasta</a:t>
            </a:r>
            <a:r>
              <a:rPr lang="en-US" dirty="0">
                <a:latin typeface="Tahoma "/>
              </a:rPr>
              <a:t> </a:t>
            </a:r>
            <a:r>
              <a:rPr lang="en-US" dirty="0" err="1">
                <a:latin typeface="Tahoma "/>
              </a:rPr>
              <a:t>va</a:t>
            </a:r>
            <a:r>
              <a:rPr lang="en-US" dirty="0">
                <a:latin typeface="Tahoma "/>
              </a:rPr>
              <a:t> </a:t>
            </a:r>
            <a:r>
              <a:rPr lang="en-US" dirty="0" err="1">
                <a:latin typeface="Tahoma "/>
              </a:rPr>
              <a:t>contribui</a:t>
            </a:r>
            <a:r>
              <a:rPr lang="en-US" dirty="0">
                <a:latin typeface="Tahoma "/>
              </a:rPr>
              <a:t> </a:t>
            </a:r>
            <a:r>
              <a:rPr lang="en-US" dirty="0" err="1">
                <a:latin typeface="Tahoma "/>
              </a:rPr>
              <a:t>și</a:t>
            </a:r>
            <a:r>
              <a:rPr lang="en-US" dirty="0">
                <a:latin typeface="Tahoma "/>
              </a:rPr>
              <a:t> </a:t>
            </a:r>
            <a:r>
              <a:rPr lang="en-US" dirty="0"/>
              <a:t>la </a:t>
            </a:r>
            <a:r>
              <a:rPr lang="vi-VN" dirty="0"/>
              <a:t>corectarea percepției greșite potrivit căreia adaptarea este doar un cost, când este, de fapt, o investiție. </a:t>
            </a:r>
            <a:endParaRPr lang="en-US" dirty="0"/>
          </a:p>
        </p:txBody>
      </p:sp>
    </p:spTree>
    <p:extLst>
      <p:ext uri="{BB962C8B-B14F-4D97-AF65-F5344CB8AC3E}">
        <p14:creationId xmlns:p14="http://schemas.microsoft.com/office/powerpoint/2010/main" val="2882261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77500" lnSpcReduction="20000"/>
          </a:bodyPr>
          <a:lstStyle/>
          <a:p>
            <a:pPr algn="just"/>
            <a:r>
              <a:rPr lang="vi-VN" b="1" dirty="0">
                <a:latin typeface="+mj-lt"/>
              </a:rPr>
              <a:t>Transformarea digitală este esențială pentru atingerea obiectivelor de adaptare ale Pactului verde. </a:t>
            </a:r>
            <a:r>
              <a:rPr lang="vi-VN" dirty="0">
                <a:latin typeface="+mj-lt"/>
              </a:rPr>
              <a:t>Toate datele din inițiativele-far științifice ale UE cum ar fi Copernicus și Rețeaua europeană de observare și date privind mediul marin (EMODnet) sunt disponibile gratuit și deschis pentru toți utilizatorii din întreaga lume. Serviciul Copernicus privind schimbările climatice va continua să îmbunătățească utilizabilitatea datelor și să dezvolte în continuare servicii cum ar fi serviciile privind atribuirea fenomenelor extreme. Trebuie </a:t>
            </a:r>
            <a:r>
              <a:rPr lang="ro-RO" dirty="0">
                <a:latin typeface="Tahoma "/>
              </a:rPr>
              <a:t>promovate</a:t>
            </a:r>
            <a:r>
              <a:rPr lang="ro-RO" dirty="0">
                <a:latin typeface="+mj-lt"/>
              </a:rPr>
              <a:t> </a:t>
            </a:r>
            <a:r>
              <a:rPr lang="vi-VN" dirty="0">
                <a:latin typeface="+mj-lt"/>
              </a:rPr>
              <a:t>utilizarea celor mai recente tehnologii digitale și servicii climatice pentru a fundamenta procesul decizional (de exemplu, teledetecția, stațiile meteorologice inteligente, inteligența artificială și calculul de înaltă performanță). Noi instrumente cum ar fi „Destinația Pământ” (</a:t>
            </a:r>
            <a:r>
              <a:rPr lang="vi-VN" i="1" dirty="0">
                <a:latin typeface="+mj-lt"/>
              </a:rPr>
              <a:t>Destination Earth</a:t>
            </a:r>
            <a:r>
              <a:rPr lang="en-US" i="1" dirty="0">
                <a:latin typeface="+mj-lt"/>
              </a:rPr>
              <a:t>- </a:t>
            </a:r>
            <a:r>
              <a:rPr lang="en-US" i="1" dirty="0">
                <a:latin typeface="Tahoma" pitchFamily="34" charset="0"/>
                <a:ea typeface="Tahoma" pitchFamily="34" charset="0"/>
                <a:cs typeface="Tahoma" pitchFamily="34" charset="0"/>
              </a:rPr>
              <a:t>https://ec.europa.eu/digital-single-market/en/destination-earth-destine</a:t>
            </a:r>
            <a:r>
              <a:rPr lang="vi-VN" dirty="0">
                <a:latin typeface="Tahoma" pitchFamily="34" charset="0"/>
                <a:ea typeface="Tahoma" pitchFamily="34" charset="0"/>
                <a:cs typeface="Tahoma" pitchFamily="34" charset="0"/>
              </a:rPr>
              <a:t>) </a:t>
            </a:r>
            <a:r>
              <a:rPr lang="vi-VN" dirty="0">
                <a:latin typeface="+mj-lt"/>
              </a:rPr>
              <a:t>și „gemeni digitali” (</a:t>
            </a:r>
            <a:r>
              <a:rPr lang="vi-VN" i="1" dirty="0">
                <a:latin typeface="+mj-lt"/>
              </a:rPr>
              <a:t>Digital Twins</a:t>
            </a:r>
            <a:r>
              <a:rPr lang="vi-VN" dirty="0">
                <a:latin typeface="+mj-lt"/>
              </a:rPr>
              <a:t>) sunt deosebit de promițătoare în ceea ce privește îmbunătățirea înțelegerii noastre cu privire la consecințele actuale și viitoare asupra climei la scară planetară și locală. Măsurătorile și observarea oceanelor vor fi, de asemenea, consolidate în continuare. </a:t>
            </a:r>
            <a:endParaRPr lang="en-US" dirty="0">
              <a:latin typeface="+mj-lt"/>
            </a:endParaRPr>
          </a:p>
        </p:txBody>
      </p:sp>
    </p:spTree>
    <p:extLst>
      <p:ext uri="{BB962C8B-B14F-4D97-AF65-F5344CB8AC3E}">
        <p14:creationId xmlns:p14="http://schemas.microsoft.com/office/powerpoint/2010/main" val="3610369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lnSpcReduction="10000"/>
          </a:bodyPr>
          <a:lstStyle/>
          <a:p>
            <a:pPr algn="just"/>
            <a:r>
              <a:rPr lang="vi-VN" dirty="0"/>
              <a:t>Comisia va promova norme și specificații comune pentru înregistrarea și colectarea de date privind pierderile și riscurile fizice legate de schimbările climatice și va sprijini înregistrarea centralizată la nivelul UE a acestor date provenind atât din sectorul public, cât și din cel privat, prin Centrul său de date privind riscurile</a:t>
            </a:r>
            <a:r>
              <a:rPr lang="ro-RO" dirty="0"/>
              <a:t>.</a:t>
            </a:r>
          </a:p>
          <a:p>
            <a:pPr algn="just"/>
            <a:r>
              <a:rPr lang="vi-VN" dirty="0"/>
              <a:t>Revizuirea Directivei INSPIRE în 2021</a:t>
            </a:r>
            <a:r>
              <a:rPr lang="en-US" dirty="0"/>
              <a:t> </a:t>
            </a:r>
            <a:r>
              <a:rPr lang="en-US" dirty="0">
                <a:latin typeface="Tahoma" pitchFamily="34" charset="0"/>
                <a:ea typeface="Tahoma" pitchFamily="34" charset="0"/>
                <a:cs typeface="Tahoma" pitchFamily="34" charset="0"/>
              </a:rPr>
              <a:t>(https://webgate.ec.europa.eu/)</a:t>
            </a:r>
            <a:r>
              <a:rPr lang="vi-VN" dirty="0"/>
              <a:t>, ca parte a inițiativei „GreenData4All”, </a:t>
            </a:r>
            <a:r>
              <a:rPr lang="ro-RO" dirty="0"/>
              <a:t>a oferit</a:t>
            </a:r>
            <a:r>
              <a:rPr lang="vi-VN" dirty="0"/>
              <a:t> ocazia de a revizui legislația pentru a acoperi datele privind pierderile cauzate de dezastre legate de mediu și de schimbările climatice, extinzând astfel domeniul de aplicare al accesului public  </a:t>
            </a:r>
            <a:endParaRPr lang="en-US" dirty="0"/>
          </a:p>
        </p:txBody>
      </p:sp>
    </p:spTree>
    <p:extLst>
      <p:ext uri="{BB962C8B-B14F-4D97-AF65-F5344CB8AC3E}">
        <p14:creationId xmlns:p14="http://schemas.microsoft.com/office/powerpoint/2010/main" val="4164964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85000" lnSpcReduction="10000"/>
          </a:bodyPr>
          <a:lstStyle/>
          <a:p>
            <a:pPr algn="just"/>
            <a:r>
              <a:rPr lang="vi-VN" dirty="0"/>
              <a:t>Directiva </a:t>
            </a:r>
            <a:r>
              <a:rPr lang="vi-VN" dirty="0">
                <a:hlinkClick r:id="rId2"/>
              </a:rPr>
              <a:t>INSPIRE</a:t>
            </a:r>
            <a:r>
              <a:rPr lang="vi-VN" dirty="0"/>
              <a:t> are scopul de a crea o infrastructură de date spaţiale a Uniunii Europene. Aceasta permite partajarea informaţiilor spaţiale de mediu printre organizaţiile din sectorul public şi va facilita accesul publicului la informaţiile spaţiale din Europa.</a:t>
            </a:r>
            <a:endParaRPr lang="ro-RO" dirty="0"/>
          </a:p>
          <a:p>
            <a:pPr algn="just"/>
            <a:r>
              <a:rPr lang="vi-VN" dirty="0"/>
              <a:t>INSPIRE (</a:t>
            </a:r>
            <a:r>
              <a:rPr lang="vi-VN" dirty="0">
                <a:hlinkClick r:id="rId3"/>
              </a:rPr>
              <a:t>http://inspire.ec.europa.eu/index.cfm</a:t>
            </a:r>
            <a:r>
              <a:rPr lang="vi-VN" dirty="0"/>
              <a:t>) se bazează pe infrastructuri pentru informaţii spaţiale instituite şi exploatate de către state</a:t>
            </a:r>
            <a:r>
              <a:rPr lang="ro-RO" dirty="0"/>
              <a:t>le</a:t>
            </a:r>
            <a:r>
              <a:rPr lang="vi-VN" dirty="0"/>
              <a:t> membre ale Uniunii Europene. Directiva se referă la 34 de teme de date spaţiale, necesare pentru aplicaţii de mediu, cu componente-cheie prevăzute prin norme tehnice de punere în aplicare. Pentru a se asigura că infrastructurile de date spaţiale ale Statelor Membre sunt compatibile şi utilizabile în context comunitar şi transfrontalier, Directiva solicită ca Regulile de implementare (IR) să fie adoptate într-o serie de domenii specifice (Metadate, Specificaţii de date, Servicii de reţea, Partajarea datelor si a serviciilor, Monitorizare şi Raportare).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Schimbările climatice vor genera provocări din ce în ce mai mari pentru capacitatea sistemelor de sănătate publică de a funcționa în mod eficace, de exemplu de a dezvolta capacități de combatere a unor boli necunoscute anterior în Europa. Comisia va pune în comun și va stabili conexiuni între date, instrumente și expertiză pentru a comunica, monitoriza, analiza și preveni efectele schimbărilor climatice asupra sănătății umane pe baza abordării „O singură sănătate” (</a:t>
            </a:r>
            <a:r>
              <a:rPr lang="vi-VN" i="1" dirty="0"/>
              <a:t>One Health</a:t>
            </a:r>
            <a:r>
              <a:rPr lang="vi-VN" dirty="0"/>
              <a:t>). </a:t>
            </a:r>
            <a:endParaRPr lang="en-US" dirty="0"/>
          </a:p>
        </p:txBody>
      </p:sp>
    </p:spTree>
    <p:extLst>
      <p:ext uri="{BB962C8B-B14F-4D97-AF65-F5344CB8AC3E}">
        <p14:creationId xmlns:p14="http://schemas.microsoft.com/office/powerpoint/2010/main" val="149667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r>
              <a:rPr lang="en-US" dirty="0"/>
              <a:t>One Health -https://www.google.com/search?q=one+health</a:t>
            </a:r>
          </a:p>
          <a:p>
            <a:endParaRPr lang="en-US" dirty="0"/>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776538"/>
            <a:ext cx="8229600" cy="309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3513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Ori de câte ori este relevant, în procesul de elaborare a politicilor, UE și statele membre ar trebui să aplice următoarele principii de coerență a politicilor: asigurarea faptului că reglementarea și finanțarea țin seama de riscul de dezastre pentru a evita crearea de noi expuneri; reducerea riscurilor existente prin consolidarea rezilienței, prevenție și pregătire; gestionarea riscului rezidual. Aceste principii ar trebui să fie integrate, de exemplu, în licitații și în criteriile de selecție pentru proiectele finanțate de UE, precum și, în mod mai general, să fie luate în considerare în mod corespunzător în procesul de elaborare a politicilor. </a:t>
            </a:r>
            <a:endParaRPr lang="en-US" dirty="0"/>
          </a:p>
        </p:txBody>
      </p:sp>
    </p:spTree>
    <p:extLst>
      <p:ext uri="{BB962C8B-B14F-4D97-AF65-F5344CB8AC3E}">
        <p14:creationId xmlns:p14="http://schemas.microsoft.com/office/powerpoint/2010/main" val="1700886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92500" lnSpcReduction="10000"/>
          </a:bodyPr>
          <a:lstStyle/>
          <a:p>
            <a:pPr algn="just"/>
            <a:r>
              <a:rPr lang="vi-VN" b="1" dirty="0"/>
              <a:t>Nivelul local este piatra de temelie a adaptării, astfel încât sprijinul UE trebuie să contribuie la consolidarea rezilienței locale. </a:t>
            </a:r>
            <a:r>
              <a:rPr lang="vi-VN" dirty="0"/>
              <a:t>Sprijinul financiar disponibil este din ce în ce mai important, prin intermediul fondurilor structurale și de investiții europene</a:t>
            </a:r>
            <a:r>
              <a:rPr lang="ro-RO" dirty="0"/>
              <a:t> (</a:t>
            </a:r>
            <a:r>
              <a:rPr lang="vi-VN" dirty="0"/>
              <a:t>În principal prin Fondul de coeziune și prin Fondul european de dezvoltare regională și, într-o mai mică măsură, prin Fondul european agricol pentru dezvoltare rurală, prin Fondul european pentru pescuit și afaceri maritime și Fondul social european</a:t>
            </a:r>
            <a:r>
              <a:rPr lang="ro-RO" dirty="0"/>
              <a:t>)</a:t>
            </a:r>
            <a:r>
              <a:rPr lang="vi-VN" dirty="0"/>
              <a:t>, al politicii agricole comune, al programului LIFE și al Mecanismului de redresare și reziliență. Comisia va sprijini adoptarea la nivel local a datelor și soluțiilor digitale și inteligente legate de adaptarea la schimbările climatice, concepute astfel încât să corespundă specificităților locale și regionale. </a:t>
            </a:r>
            <a:endParaRPr lang="en-US" dirty="0"/>
          </a:p>
        </p:txBody>
      </p:sp>
    </p:spTree>
    <p:extLst>
      <p:ext uri="{BB962C8B-B14F-4D97-AF65-F5344CB8AC3E}">
        <p14:creationId xmlns:p14="http://schemas.microsoft.com/office/powerpoint/2010/main" val="3504351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92500" lnSpcReduction="10000"/>
          </a:bodyPr>
          <a:lstStyle/>
          <a:p>
            <a:pPr algn="just"/>
            <a:r>
              <a:rPr lang="vi-VN" b="1" dirty="0"/>
              <a:t>Reziliența macrobugetară necesită luarea în considerare a scenariilor climatice plauzibile în politicile economice și înțelegerea gestionării riscurilor de dezastre </a:t>
            </a:r>
            <a:endParaRPr lang="ro-RO" dirty="0">
              <a:latin typeface="+mj-lt"/>
            </a:endParaRPr>
          </a:p>
          <a:p>
            <a:pPr algn="just"/>
            <a:r>
              <a:rPr lang="vi-VN" dirty="0">
                <a:latin typeface="+mj-lt"/>
              </a:rPr>
              <a:t>Prin luarea în considerare în planificarea bugetară a evaluărilor cantitative ale riscurilor de dezastre s-ar permite disponibilizarea rapidă a unor fonduri adecvate nevoilor. Fondurile și instrumentele specifice, atât la nivelul UE, cât și la nivel național, cum ar fi Fondul de solidaritate al UE, pot contribui la operațiunile de urgență și de redresare postdezastru. Aceasta trebuie să includă cel puțin considerente de tip „reconstrucție mai temeinică”. Transparența cu privire la aceste contribuții poate oferi stimulente pentru adaptare și poate reduce hazardul moral</a:t>
            </a:r>
            <a:r>
              <a:rPr lang="ro-RO" dirty="0">
                <a:latin typeface="+mj-lt"/>
              </a:rPr>
              <a:t>.</a:t>
            </a:r>
            <a:r>
              <a:rPr lang="vi-VN" dirty="0">
                <a:latin typeface="+mj-lt"/>
              </a:rPr>
              <a:t> </a:t>
            </a:r>
            <a:endParaRPr lang="en-US" dirty="0">
              <a:latin typeface="+mj-lt"/>
            </a:endParaRPr>
          </a:p>
        </p:txBody>
      </p:sp>
    </p:spTree>
    <p:extLst>
      <p:ext uri="{BB962C8B-B14F-4D97-AF65-F5344CB8AC3E}">
        <p14:creationId xmlns:p14="http://schemas.microsoft.com/office/powerpoint/2010/main" val="41030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lnSpcReduction="10000"/>
          </a:bodyPr>
          <a:lstStyle/>
          <a:p>
            <a:r>
              <a:rPr lang="vi-VN" b="1" i="1" dirty="0"/>
              <a:t>Promovarea soluțiilor bazate pe natură pentru adaptare </a:t>
            </a:r>
            <a:endParaRPr lang="ro-RO" b="1" i="1" dirty="0"/>
          </a:p>
          <a:p>
            <a:pPr algn="just"/>
            <a:r>
              <a:rPr lang="vi-VN" dirty="0"/>
              <a:t>De exemplu, protejarea și refacerea zonelor umede, a turbăriilor, a ecosistemelor costiere și marine; dezvoltarea spațiilor verzi urbane și instalarea de acoperișuri și pereți verzi; promovarea și gestionarea durabilă a pădurilor și a terenurilor agricole va contribui la adaptarea la schimbările climatice într-un mod eficient din punctul de vedere al costurilor. Este esențial să se cuantifice mai bine beneficiile acestora și să fie mai bine comunicate responsabililor de elaborarea politicilor și practicienilor la toate nivelurile, pentru a îmbunătăți gradul de utilizare </a:t>
            </a:r>
            <a:endParaRPr lang="en-US" dirty="0"/>
          </a:p>
        </p:txBody>
      </p:sp>
    </p:spTree>
    <p:extLst>
      <p:ext uri="{BB962C8B-B14F-4D97-AF65-F5344CB8AC3E}">
        <p14:creationId xmlns:p14="http://schemas.microsoft.com/office/powerpoint/2010/main" val="978263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Investițiile în soluții bazate pe </a:t>
            </a:r>
            <a:r>
              <a:rPr lang="vi-VN" dirty="0">
                <a:latin typeface="+mj-lt"/>
              </a:rPr>
              <a:t>natură trebuie să fie viabile pe termen lung, deoarece schimbările climatice intensifică presiunea asupra ecosistemelor. Acest lucru poate fi realizat prin abordări și produse de finanțare noi și inovatoare în cadrul InvestEU</a:t>
            </a:r>
            <a:r>
              <a:rPr lang="ro-RO" dirty="0">
                <a:latin typeface="+mj-lt"/>
              </a:rPr>
              <a:t>, </a:t>
            </a:r>
            <a:r>
              <a:rPr lang="en-US" dirty="0" err="1">
                <a:latin typeface="Tahoma "/>
              </a:rPr>
              <a:t>prin</a:t>
            </a:r>
            <a:r>
              <a:rPr lang="en-US" dirty="0">
                <a:latin typeface="Tahoma "/>
              </a:rPr>
              <a:t> </a:t>
            </a:r>
            <a:r>
              <a:rPr lang="en-US" dirty="0" err="1">
                <a:latin typeface="Tahoma "/>
              </a:rPr>
              <a:t>sprijin</a:t>
            </a:r>
            <a:r>
              <a:rPr lang="en-US" dirty="0">
                <a:latin typeface="Tahoma "/>
              </a:rPr>
              <a:t> specific </a:t>
            </a:r>
            <a:r>
              <a:rPr lang="en-US" dirty="0" err="1">
                <a:latin typeface="Tahoma "/>
              </a:rPr>
              <a:t>în</a:t>
            </a:r>
            <a:r>
              <a:rPr lang="en-US" dirty="0">
                <a:latin typeface="Tahoma "/>
              </a:rPr>
              <a:t> </a:t>
            </a:r>
            <a:r>
              <a:rPr lang="en-US" dirty="0" err="1">
                <a:latin typeface="Tahoma "/>
              </a:rPr>
              <a:t>cadrul</a:t>
            </a:r>
            <a:r>
              <a:rPr lang="en-US" dirty="0">
                <a:latin typeface="Tahoma "/>
              </a:rPr>
              <a:t> </a:t>
            </a:r>
            <a:r>
              <a:rPr lang="en-US" dirty="0" err="1">
                <a:latin typeface="Tahoma "/>
              </a:rPr>
              <a:t>programelor</a:t>
            </a:r>
            <a:r>
              <a:rPr lang="en-US" dirty="0">
                <a:latin typeface="Tahoma "/>
              </a:rPr>
              <a:t> </a:t>
            </a:r>
            <a:r>
              <a:rPr lang="en-US" dirty="0" err="1">
                <a:latin typeface="Tahoma "/>
              </a:rPr>
              <a:t>politicii</a:t>
            </a:r>
            <a:r>
              <a:rPr lang="en-US" dirty="0">
                <a:latin typeface="Tahoma "/>
              </a:rPr>
              <a:t> de </a:t>
            </a:r>
            <a:r>
              <a:rPr lang="en-US" dirty="0" err="1">
                <a:latin typeface="Tahoma "/>
              </a:rPr>
              <a:t>coeziune</a:t>
            </a:r>
            <a:r>
              <a:rPr lang="en-US" dirty="0">
                <a:latin typeface="Tahoma "/>
              </a:rPr>
              <a:t> </a:t>
            </a:r>
            <a:r>
              <a:rPr lang="en-US" dirty="0" err="1">
                <a:latin typeface="Tahoma "/>
              </a:rPr>
              <a:t>și</a:t>
            </a:r>
            <a:r>
              <a:rPr lang="en-US" dirty="0">
                <a:latin typeface="Tahoma "/>
              </a:rPr>
              <a:t> </a:t>
            </a:r>
            <a:r>
              <a:rPr lang="en-US" dirty="0" err="1">
                <a:latin typeface="Tahoma "/>
              </a:rPr>
              <a:t>prin</a:t>
            </a:r>
            <a:r>
              <a:rPr lang="en-US" dirty="0">
                <a:latin typeface="Tahoma "/>
              </a:rPr>
              <a:t> </a:t>
            </a:r>
            <a:r>
              <a:rPr lang="en-US" dirty="0" err="1">
                <a:latin typeface="Tahoma "/>
              </a:rPr>
              <a:t>sprijin</a:t>
            </a:r>
            <a:r>
              <a:rPr lang="en-US" dirty="0">
                <a:latin typeface="Tahoma "/>
              </a:rPr>
              <a:t> </a:t>
            </a:r>
            <a:r>
              <a:rPr lang="en-US" dirty="0" err="1">
                <a:latin typeface="Tahoma "/>
              </a:rPr>
              <a:t>pentru</a:t>
            </a:r>
            <a:r>
              <a:rPr lang="en-US" dirty="0">
                <a:latin typeface="Tahoma "/>
              </a:rPr>
              <a:t> </a:t>
            </a:r>
            <a:r>
              <a:rPr lang="en-US" dirty="0" err="1">
                <a:latin typeface="Tahoma "/>
              </a:rPr>
              <a:t>investiții</a:t>
            </a:r>
            <a:r>
              <a:rPr lang="en-US" dirty="0">
                <a:latin typeface="Tahoma "/>
              </a:rPr>
              <a:t>, </a:t>
            </a:r>
            <a:r>
              <a:rPr lang="en-US" dirty="0" err="1">
                <a:latin typeface="Tahoma "/>
              </a:rPr>
              <a:t>programe</a:t>
            </a:r>
            <a:r>
              <a:rPr lang="en-US" dirty="0">
                <a:latin typeface="Tahoma "/>
              </a:rPr>
              <a:t> </a:t>
            </a:r>
            <a:r>
              <a:rPr lang="en-US" dirty="0" err="1">
                <a:latin typeface="Tahoma "/>
              </a:rPr>
              <a:t>ecologice</a:t>
            </a:r>
            <a:r>
              <a:rPr lang="en-US" dirty="0">
                <a:latin typeface="Tahoma "/>
              </a:rPr>
              <a:t> </a:t>
            </a:r>
            <a:r>
              <a:rPr lang="en-US" dirty="0" err="1">
                <a:latin typeface="Tahoma "/>
              </a:rPr>
              <a:t>și</a:t>
            </a:r>
            <a:r>
              <a:rPr lang="en-US" dirty="0">
                <a:latin typeface="Tahoma "/>
              </a:rPr>
              <a:t> </a:t>
            </a:r>
            <a:r>
              <a:rPr lang="en-US" dirty="0" err="1">
                <a:latin typeface="Tahoma "/>
              </a:rPr>
              <a:t>servicii</a:t>
            </a:r>
            <a:r>
              <a:rPr lang="en-US" dirty="0">
                <a:latin typeface="Tahoma "/>
              </a:rPr>
              <a:t> de </a:t>
            </a:r>
            <a:r>
              <a:rPr lang="en-US" dirty="0" err="1">
                <a:latin typeface="Tahoma "/>
              </a:rPr>
              <a:t>consiliere</a:t>
            </a:r>
            <a:r>
              <a:rPr lang="en-US" dirty="0">
                <a:latin typeface="Tahoma "/>
              </a:rPr>
              <a:t> </a:t>
            </a:r>
            <a:r>
              <a:rPr lang="en-US" dirty="0" err="1">
                <a:latin typeface="Tahoma "/>
              </a:rPr>
              <a:t>în</a:t>
            </a:r>
            <a:r>
              <a:rPr lang="en-US" dirty="0">
                <a:latin typeface="Tahoma "/>
              </a:rPr>
              <a:t> </a:t>
            </a:r>
            <a:r>
              <a:rPr lang="en-US" dirty="0" err="1">
                <a:latin typeface="Tahoma "/>
              </a:rPr>
              <a:t>cadrul</a:t>
            </a:r>
            <a:r>
              <a:rPr lang="en-US" dirty="0">
                <a:latin typeface="Tahoma "/>
              </a:rPr>
              <a:t> </a:t>
            </a:r>
            <a:r>
              <a:rPr lang="en-US" dirty="0" err="1">
                <a:latin typeface="Tahoma "/>
              </a:rPr>
              <a:t>politicii</a:t>
            </a:r>
            <a:r>
              <a:rPr lang="en-US" dirty="0">
                <a:latin typeface="Tahoma "/>
              </a:rPr>
              <a:t> </a:t>
            </a:r>
            <a:r>
              <a:rPr lang="en-US" dirty="0" err="1">
                <a:latin typeface="Tahoma "/>
              </a:rPr>
              <a:t>agricole</a:t>
            </a:r>
            <a:r>
              <a:rPr lang="en-US" dirty="0">
                <a:latin typeface="Tahoma "/>
              </a:rPr>
              <a:t> </a:t>
            </a:r>
            <a:r>
              <a:rPr lang="en-US" dirty="0" err="1">
                <a:latin typeface="Tahoma "/>
              </a:rPr>
              <a:t>comune</a:t>
            </a:r>
            <a:r>
              <a:rPr lang="en-US" dirty="0">
                <a:latin typeface="Tahoma "/>
              </a:rPr>
              <a:t>. </a:t>
            </a:r>
          </a:p>
        </p:txBody>
      </p:sp>
    </p:spTree>
    <p:extLst>
      <p:ext uri="{BB962C8B-B14F-4D97-AF65-F5344CB8AC3E}">
        <p14:creationId xmlns:p14="http://schemas.microsoft.com/office/powerpoint/2010/main" val="4195472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lnSpcReduction="10000"/>
          </a:bodyPr>
          <a:lstStyle/>
          <a:p>
            <a:pPr algn="just"/>
            <a:r>
              <a:rPr lang="ro-RO" b="1" dirty="0">
                <a:latin typeface="Tahoma "/>
              </a:rPr>
              <a:t>M</a:t>
            </a:r>
            <a:r>
              <a:rPr lang="vi-VN" b="1" dirty="0">
                <a:latin typeface="Tahoma "/>
              </a:rPr>
              <a:t>ai multe eforturi </a:t>
            </a:r>
            <a:r>
              <a:rPr lang="ro-RO" sz="2000" b="1" dirty="0">
                <a:latin typeface="Tahoma "/>
              </a:rPr>
              <a:t>trebuie depuse </a:t>
            </a:r>
            <a:r>
              <a:rPr lang="vi-VN" b="1" dirty="0">
                <a:latin typeface="Tahoma "/>
              </a:rPr>
              <a:t>pentru a pregăti parcul imobiliar al Europei pentru a face față efectelor schimbărilor </a:t>
            </a:r>
            <a:endParaRPr lang="ro-RO" b="1" dirty="0">
              <a:latin typeface="Tahoma "/>
            </a:endParaRPr>
          </a:p>
          <a:p>
            <a:pPr algn="just"/>
            <a:r>
              <a:rPr lang="vi-VN" dirty="0"/>
              <a:t>Comisia va analiza opțiunile de a anticipa mai bine stresul provocat de schimbările climatice asupra clădirilor și de a integra aspectele legate de reziliența la schimbările climatice în construcția și renovarea clădirilor prin intermediul criteriilor de achiziții publice verzi pentru clădirile publice, al registrului digital al clădirilor și ca parte a procesului de revizuire a Directivei privind performanța energetică a clădirilor și a Regulamentului privind produsele pentru construcții. </a:t>
            </a:r>
            <a:endParaRPr lang="en-US" dirty="0"/>
          </a:p>
        </p:txBody>
      </p:sp>
    </p:spTree>
    <p:extLst>
      <p:ext uri="{BB962C8B-B14F-4D97-AF65-F5344CB8AC3E}">
        <p14:creationId xmlns:p14="http://schemas.microsoft.com/office/powerpoint/2010/main" val="3053882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lnSpcReduction="10000"/>
          </a:bodyPr>
          <a:lstStyle/>
          <a:p>
            <a:r>
              <a:rPr lang="vi-VN" b="1" dirty="0"/>
              <a:t>Utilizarea asigurărilor ca mecanism de transfer al riscurilor pentru a absorbi pierderile financiare legate de riscurile climatice </a:t>
            </a:r>
            <a:endParaRPr lang="ro-RO" b="1" dirty="0"/>
          </a:p>
          <a:p>
            <a:pPr algn="just"/>
            <a:r>
              <a:rPr lang="vi-VN" dirty="0">
                <a:latin typeface="+mj-lt"/>
              </a:rPr>
              <a:t>Potrivit unui raport al sectorului asigurărilor, o creștere cu 1 % a acoperirii asigurării ar putea reduce costul global al dezastrelor legate de </a:t>
            </a:r>
            <a:r>
              <a:rPr lang="it-IT" dirty="0">
                <a:latin typeface="Tahoma "/>
              </a:rPr>
              <a:t>schimbările climatice pentru contribuabili sau guverne cu </a:t>
            </a:r>
            <a:r>
              <a:rPr lang="it-IT" dirty="0">
                <a:latin typeface="+mj-lt"/>
              </a:rPr>
              <a:t>22 %</a:t>
            </a:r>
            <a:r>
              <a:rPr lang="ro-RO" dirty="0">
                <a:latin typeface="+mj-lt"/>
              </a:rPr>
              <a:t>.</a:t>
            </a:r>
          </a:p>
          <a:p>
            <a:pPr algn="just"/>
            <a:r>
              <a:rPr lang="ro-RO" dirty="0"/>
              <a:t>E</a:t>
            </a:r>
            <a:r>
              <a:rPr lang="vi-VN" dirty="0"/>
              <a:t>ste important să se examineze și să se promoveze penetrarea asigurărilor împotriva dezastrelor naturale în statele membre și să se promoveze sistemele naționale de asigurare împotriva dezastrelor care încurajează utilizatorii să investească în adaptare. </a:t>
            </a:r>
            <a:endParaRPr lang="en-US" dirty="0">
              <a:latin typeface="+mj-lt"/>
            </a:endParaRPr>
          </a:p>
        </p:txBody>
      </p:sp>
    </p:spTree>
    <p:extLst>
      <p:ext uri="{BB962C8B-B14F-4D97-AF65-F5344CB8AC3E}">
        <p14:creationId xmlns:p14="http://schemas.microsoft.com/office/powerpoint/2010/main" val="2355170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vi-VN" dirty="0"/>
              <a:t>Comisia va facilita cooperarea și discuțiile privind cele mai bune practici între părțile interesate din sectorul asigurărilor și va consolida dialogul între asigurători, reasigurători, autoritățile publice și alte părți interesate, cum ar fi dezvoltatorii imobiliari și operatorii de infrastructură în cazul mediului construit. </a:t>
            </a:r>
            <a:endParaRPr lang="en-US" dirty="0"/>
          </a:p>
        </p:txBody>
      </p:sp>
    </p:spTree>
    <p:extLst>
      <p:ext uri="{BB962C8B-B14F-4D97-AF65-F5344CB8AC3E}">
        <p14:creationId xmlns:p14="http://schemas.microsoft.com/office/powerpoint/2010/main" val="69657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55000" lnSpcReduction="20000"/>
          </a:bodyPr>
          <a:lstStyle/>
          <a:p>
            <a:pPr algn="just"/>
            <a:r>
              <a:rPr lang="it-IT" sz="3500" b="1" i="1" dirty="0">
                <a:latin typeface="Tahoma "/>
              </a:rPr>
              <a:t>Asigurarea disponibilității și durabilității apei dulci</a:t>
            </a:r>
            <a:endParaRPr lang="ro-RO" sz="3500" b="1" i="1" dirty="0">
              <a:latin typeface="Tahoma "/>
            </a:endParaRPr>
          </a:p>
          <a:p>
            <a:pPr algn="just"/>
            <a:r>
              <a:rPr lang="en-US" sz="3500" i="1" dirty="0" err="1">
                <a:latin typeface="Tahoma "/>
              </a:rPr>
              <a:t>Comisia</a:t>
            </a:r>
            <a:r>
              <a:rPr lang="en-US" sz="3500" i="1" dirty="0">
                <a:latin typeface="Tahoma "/>
              </a:rPr>
              <a:t>: </a:t>
            </a:r>
            <a:endParaRPr lang="en-US" sz="3500" dirty="0">
              <a:latin typeface="Tahoma "/>
            </a:endParaRPr>
          </a:p>
          <a:p>
            <a:pPr algn="just"/>
            <a:r>
              <a:rPr lang="ro-RO" sz="3500" dirty="0">
                <a:latin typeface="Tahoma "/>
              </a:rPr>
              <a:t>- </a:t>
            </a:r>
            <a:r>
              <a:rPr lang="vi-VN" sz="3500" i="1" dirty="0">
                <a:latin typeface="Tahoma "/>
              </a:rPr>
              <a:t>va contribui la asigurarea unei utilizări și gestionări durabile a apei, rezilientă la schimbările climatice, în toate sectoarele și la nivel transfrontalier, prin îmbunătățirea coordonării planurilor tematice și a altor mecanisme, cum ar fi alocarea resurselor de apă și autorizațiile de utilizare a apei; </a:t>
            </a:r>
            <a:endParaRPr lang="vi-VN" sz="3500" dirty="0">
              <a:latin typeface="Tahoma "/>
            </a:endParaRPr>
          </a:p>
          <a:p>
            <a:pPr algn="just"/>
            <a:r>
              <a:rPr lang="ro-RO" sz="3500" dirty="0">
                <a:latin typeface="Tahoma "/>
              </a:rPr>
              <a:t>- </a:t>
            </a:r>
            <a:r>
              <a:rPr lang="vi-VN" sz="3500" i="1" dirty="0">
                <a:latin typeface="Tahoma "/>
              </a:rPr>
              <a:t>va contribui la reducerea consumului de apă prin creșterea nivelului exigențelor în materie de economisire a apei aplicabile produselor, prin încurajarea utilizării eficiente a apei și a economiilor de apă și prin promovarea utilizării pe scară mai largă a planurilor de gestionare a secetei, precum și a unei gestionări a solului și a unei folosiri a terenurilor durabile; </a:t>
            </a:r>
            <a:endParaRPr lang="vi-VN" sz="3500" dirty="0">
              <a:latin typeface="Tahoma "/>
            </a:endParaRPr>
          </a:p>
          <a:p>
            <a:pPr algn="just"/>
            <a:r>
              <a:rPr lang="ro-RO" sz="3500" dirty="0">
                <a:latin typeface="Tahoma "/>
              </a:rPr>
              <a:t>- </a:t>
            </a:r>
            <a:r>
              <a:rPr lang="vi-VN" sz="3500" i="1" dirty="0">
                <a:latin typeface="Tahoma "/>
              </a:rPr>
              <a:t>va contribui la garantarea unei aprovizionări stabile și sigure cu apă potabilă, prin încurajarea includerii riscurilor legate de schimbările climatice în analizele de risc ale gestionării apei. </a:t>
            </a:r>
            <a:endParaRPr lang="vi-VN" sz="3500" dirty="0">
              <a:latin typeface="Tahoma "/>
            </a:endParaRPr>
          </a:p>
          <a:p>
            <a:r>
              <a:rPr lang="en-US" dirty="0"/>
              <a:t>	</a:t>
            </a:r>
          </a:p>
          <a:p>
            <a:r>
              <a:rPr lang="it-IT" b="1" i="1" dirty="0"/>
              <a:t> </a:t>
            </a:r>
            <a:endParaRPr lang="en-US" dirty="0"/>
          </a:p>
        </p:txBody>
      </p:sp>
    </p:spTree>
    <p:extLst>
      <p:ext uri="{BB962C8B-B14F-4D97-AF65-F5344CB8AC3E}">
        <p14:creationId xmlns:p14="http://schemas.microsoft.com/office/powerpoint/2010/main" val="1516963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lstStyle/>
          <a:p>
            <a:pPr algn="just"/>
            <a:r>
              <a:rPr lang="it-IT" b="1" dirty="0"/>
              <a:t>INTENSIFICAREA ACȚIUNILOR INTERNAȚIONALE ÎN FAVOAREA REZILIENȚEI LA SCHIMBĂRILE CLIMATICE </a:t>
            </a:r>
            <a:endParaRPr lang="ro-RO" i="1" dirty="0"/>
          </a:p>
          <a:p>
            <a:pPr algn="just"/>
            <a:r>
              <a:rPr lang="vi-VN" i="1" dirty="0"/>
              <a:t>Banca Mondială estimează că, numai în Africa Subsahariană, schimbările climatice pot declanșa migrația a până la 70 de milioane de persoane până în 2050. UE s-a angajat deja să ajute Africa să se adapteze la un climat mai ostil, inclusiv prin soluții bazate pe natură, cum ar fi inițiativa „Marele zid verde”. </a:t>
            </a:r>
            <a:endParaRPr lang="en-US" dirty="0"/>
          </a:p>
        </p:txBody>
      </p:sp>
    </p:spTree>
    <p:extLst>
      <p:ext uri="{BB962C8B-B14F-4D97-AF65-F5344CB8AC3E}">
        <p14:creationId xmlns:p14="http://schemas.microsoft.com/office/powerpoint/2010/main" val="3031245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t-IT" dirty="0"/>
              <a:t>Noua Strategie a UE privind adaptarea la schimbările climatice</a:t>
            </a:r>
            <a:endParaRPr lang="en-US" dirty="0"/>
          </a:p>
        </p:txBody>
      </p:sp>
      <p:sp>
        <p:nvSpPr>
          <p:cNvPr id="3" name="Content Placeholder 2"/>
          <p:cNvSpPr>
            <a:spLocks noGrp="1"/>
          </p:cNvSpPr>
          <p:nvPr>
            <p:ph idx="1"/>
          </p:nvPr>
        </p:nvSpPr>
        <p:spPr/>
        <p:txBody>
          <a:bodyPr>
            <a:normAutofit fontScale="77500" lnSpcReduction="20000"/>
          </a:bodyPr>
          <a:lstStyle/>
          <a:p>
            <a:pPr algn="just"/>
            <a:r>
              <a:rPr lang="vi-VN" b="1" dirty="0"/>
              <a:t>Adaptarea este o componentă-cheie a răspunsului mondial la schimbările climatice. </a:t>
            </a:r>
            <a:r>
              <a:rPr lang="vi-VN" dirty="0"/>
              <a:t>UE și comunitatea internațională sunt în prezent insuficient pregătite pentru a face față creșterii intensității, frecvenței și amplorii impactului schimbărilor climatice, în special în condițiile în care emisiile continuă să crească. Trebuie să ne consolidăm rapid reziliența la schimbările climatice – trecând de la creșterea gradului de conștientizare și de preocupare a opiniei publice la o acțiune masivă în materie de adaptare. Avertismentele puternice din partea comunității științifice, vizibilitatea sporită a impactului schimbărilor climatice în Europa și redresarea în urma pandemiei fac să ne aflăm într-un moment decisiv pentru a acționa asupra schimbărilor climatice și a consolida moștenirea generațiilor actuale, pentru a le proteja pe cele viitoare. </a:t>
            </a:r>
          </a:p>
          <a:p>
            <a:pPr algn="just"/>
            <a:r>
              <a:rPr lang="vi-VN" b="1" dirty="0"/>
              <a:t>Noua strategie a UE privind adaptarea deschide calea către un nivel mai ridicat de ambiție în ceea ce privește reziliența la schimbările climatice: </a:t>
            </a:r>
            <a:r>
              <a:rPr lang="vi-VN" dirty="0"/>
              <a:t>în 2050, UE va fi o societate rezilientă la schimbările climatice, pe deplin adaptată la efectele inevitabile ale schimbărilor climatice. </a:t>
            </a:r>
            <a:endParaRPr lang="ro-RO" dirty="0"/>
          </a:p>
          <a:p>
            <a:pPr algn="just"/>
            <a:endParaRPr lang="en-US" dirty="0"/>
          </a:p>
        </p:txBody>
      </p:sp>
    </p:spTree>
    <p:extLst>
      <p:ext uri="{BB962C8B-B14F-4D97-AF65-F5344CB8AC3E}">
        <p14:creationId xmlns:p14="http://schemas.microsoft.com/office/powerpoint/2010/main" val="3931074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ro-RO" dirty="0"/>
              <a:t>Bibliografie</a:t>
            </a:r>
          </a:p>
        </p:txBody>
      </p:sp>
      <p:sp>
        <p:nvSpPr>
          <p:cNvPr id="3" name="Content Placeholder 2"/>
          <p:cNvSpPr>
            <a:spLocks noGrp="1"/>
          </p:cNvSpPr>
          <p:nvPr>
            <p:ph idx="1"/>
          </p:nvPr>
        </p:nvSpPr>
        <p:spPr/>
        <p:txBody>
          <a:bodyPr>
            <a:normAutofit/>
          </a:bodyPr>
          <a:lstStyle/>
          <a:p>
            <a:pPr marL="0" indent="0">
              <a:buNone/>
            </a:pPr>
            <a:endParaRPr lang="ro-RO" dirty="0"/>
          </a:p>
          <a:p>
            <a:r>
              <a:rPr lang="it-IT" b="1" dirty="0"/>
              <a:t>Conferinta nationala: Dreptul si schimbarile climatice: provocari, dezvoltari si tendinte teoretice si implicatii practice</a:t>
            </a:r>
          </a:p>
          <a:p>
            <a:r>
              <a:rPr lang="en-US" dirty="0">
                <a:hlinkClick r:id="rId2"/>
              </a:rPr>
              <a:t>https://www.ueb.ro/</a:t>
            </a:r>
            <a:endParaRPr lang="en-US" dirty="0"/>
          </a:p>
          <a:p>
            <a:r>
              <a:rPr lang="en-US" b="1" dirty="0" err="1"/>
              <a:t>Conferinta</a:t>
            </a:r>
            <a:r>
              <a:rPr lang="en-US" b="1" dirty="0"/>
              <a:t> </a:t>
            </a:r>
            <a:r>
              <a:rPr lang="en-US" b="1" dirty="0" err="1"/>
              <a:t>Stiintifica</a:t>
            </a:r>
            <a:r>
              <a:rPr lang="en-US" b="1" dirty="0"/>
              <a:t> </a:t>
            </a:r>
            <a:r>
              <a:rPr lang="en-US" b="1" dirty="0" err="1"/>
              <a:t>Progrese</a:t>
            </a:r>
            <a:r>
              <a:rPr lang="en-US" b="1" dirty="0"/>
              <a:t>, </a:t>
            </a:r>
            <a:r>
              <a:rPr lang="en-US" b="1" dirty="0" err="1"/>
              <a:t>preocupari</a:t>
            </a:r>
            <a:r>
              <a:rPr lang="en-US" b="1" dirty="0"/>
              <a:t> </a:t>
            </a:r>
            <a:r>
              <a:rPr lang="en-US" b="1" dirty="0" err="1"/>
              <a:t>si</a:t>
            </a:r>
            <a:r>
              <a:rPr lang="en-US" b="1" dirty="0"/>
              <a:t> perspective in </a:t>
            </a:r>
            <a:r>
              <a:rPr lang="en-US" b="1" dirty="0" err="1"/>
              <a:t>actiunea</a:t>
            </a:r>
            <a:r>
              <a:rPr lang="en-US" b="1" dirty="0"/>
              <a:t> </a:t>
            </a:r>
            <a:r>
              <a:rPr lang="en-US" b="1" dirty="0" err="1"/>
              <a:t>globala</a:t>
            </a:r>
            <a:r>
              <a:rPr lang="en-US" b="1" dirty="0"/>
              <a:t>, </a:t>
            </a:r>
            <a:r>
              <a:rPr lang="en-US" b="1" dirty="0" err="1"/>
              <a:t>europeana</a:t>
            </a:r>
            <a:r>
              <a:rPr lang="en-US" b="1" dirty="0"/>
              <a:t> </a:t>
            </a:r>
            <a:r>
              <a:rPr lang="en-US" b="1" dirty="0" err="1"/>
              <a:t>si</a:t>
            </a:r>
            <a:r>
              <a:rPr lang="en-US" b="1" dirty="0"/>
              <a:t> </a:t>
            </a:r>
            <a:r>
              <a:rPr lang="en-US" b="1" dirty="0" err="1"/>
              <a:t>nationala</a:t>
            </a:r>
            <a:r>
              <a:rPr lang="en-US" b="1" dirty="0"/>
              <a:t> de </a:t>
            </a:r>
            <a:r>
              <a:rPr lang="en-US" b="1" dirty="0" err="1"/>
              <a:t>combatere</a:t>
            </a:r>
            <a:r>
              <a:rPr lang="en-US" b="1" dirty="0"/>
              <a:t> a </a:t>
            </a:r>
            <a:r>
              <a:rPr lang="en-US" b="1" dirty="0" err="1"/>
              <a:t>schimbarilor</a:t>
            </a:r>
            <a:r>
              <a:rPr lang="en-US" b="1" dirty="0"/>
              <a:t> </a:t>
            </a:r>
            <a:r>
              <a:rPr lang="en-US" b="1" dirty="0" err="1"/>
              <a:t>climatice</a:t>
            </a:r>
            <a:r>
              <a:rPr lang="en-US" b="1" dirty="0"/>
              <a:t>. </a:t>
            </a:r>
            <a:endParaRPr lang="ro-RO" b="1" dirty="0"/>
          </a:p>
          <a:p>
            <a:r>
              <a:rPr lang="en-US" dirty="0">
                <a:hlinkClick r:id="rId3"/>
              </a:rPr>
              <a:t>https://climate-adapt.eea.europa.eu</a:t>
            </a:r>
            <a:endParaRPr lang="ro-RO" dirty="0"/>
          </a:p>
          <a:p>
            <a:r>
              <a:rPr lang="ro-RO" dirty="0">
                <a:hlinkClick r:id="rId4"/>
              </a:rPr>
              <a:t>https://ec.europa.eu/commission</a:t>
            </a:r>
            <a:endParaRPr lang="ro-RO" dirty="0"/>
          </a:p>
          <a:p>
            <a:r>
              <a:rPr lang="en-US" dirty="0"/>
              <a:t>https://inspire.ec.europa.eu/</a:t>
            </a:r>
          </a:p>
          <a:p>
            <a:pPr marL="0" indent="0">
              <a:buNone/>
            </a:pPr>
            <a:endParaRPr lang="en-US" dirty="0"/>
          </a:p>
        </p:txBody>
      </p:sp>
    </p:spTree>
    <p:extLst>
      <p:ext uri="{BB962C8B-B14F-4D97-AF65-F5344CB8AC3E}">
        <p14:creationId xmlns:p14="http://schemas.microsoft.com/office/powerpoint/2010/main" val="2922886197"/>
      </p:ext>
    </p:extLst>
  </p:cSld>
  <p:clrMapOvr>
    <a:masterClrMapping/>
  </p:clrMapOvr>
</p:sld>
</file>

<file path=ppt/theme/theme1.xml><?xml version="1.0" encoding="utf-8"?>
<a:theme xmlns:a="http://schemas.openxmlformats.org/drawingml/2006/main" name="Thatch">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1175</TotalTime>
  <Words>5199</Words>
  <Application>Microsoft Office PowerPoint</Application>
  <PresentationFormat>On-screen Show (4:3)</PresentationFormat>
  <Paragraphs>182</Paragraphs>
  <Slides>52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Helvetica</vt:lpstr>
      <vt:lpstr>Tahoma</vt:lpstr>
      <vt:lpstr>Tahoma </vt:lpstr>
      <vt:lpstr>Tw Cen MT</vt:lpstr>
      <vt:lpstr>Thatch</vt:lpstr>
      <vt:lpstr>PowerPoint Presentation</vt:lpstr>
      <vt:lpstr>Definirea conceptului de politică de mediu</vt:lpstr>
      <vt:lpstr>Definirea conceptului de politică de mediu</vt:lpstr>
      <vt:lpstr>Definirea conceptului de politică de mediu</vt:lpstr>
      <vt:lpstr>Politica de mediu europeană</vt:lpstr>
      <vt:lpstr>Politica de mediu europeană</vt:lpstr>
      <vt:lpstr>Principiile politicii de mediu</vt:lpstr>
      <vt:lpstr>Programele de acțiune pentru mediu</vt:lpstr>
      <vt:lpstr>Politica de mediu. Instituții internaționale și europene </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Strategii de mediu- Schimbări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Noua Strategie a UE privind adaptarea la schimbările climatice</vt:lpstr>
      <vt:lpstr>Bibliografie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Politici și strategii de mediu</dc:title>
  <dc:creator>POSDRU</dc:creator>
  <cp:lastModifiedBy>UEB</cp:lastModifiedBy>
  <cp:revision>105</cp:revision>
  <dcterms:created xsi:type="dcterms:W3CDTF">2021-03-17T09:53:03Z</dcterms:created>
  <dcterms:modified xsi:type="dcterms:W3CDTF">2025-01-26T21:03:02Z</dcterms:modified>
</cp:coreProperties>
</file>